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306" r:id="rId3"/>
    <p:sldId id="307" r:id="rId4"/>
    <p:sldId id="308" r:id="rId5"/>
    <p:sldId id="257" r:id="rId6"/>
    <p:sldId id="292" r:id="rId7"/>
    <p:sldId id="263" r:id="rId8"/>
    <p:sldId id="314" r:id="rId9"/>
    <p:sldId id="264" r:id="rId10"/>
    <p:sldId id="304" r:id="rId11"/>
    <p:sldId id="276" r:id="rId12"/>
    <p:sldId id="310" r:id="rId13"/>
    <p:sldId id="309" r:id="rId14"/>
    <p:sldId id="318" r:id="rId15"/>
    <p:sldId id="283" r:id="rId16"/>
    <p:sldId id="311" r:id="rId17"/>
    <p:sldId id="273" r:id="rId18"/>
    <p:sldId id="312" r:id="rId19"/>
    <p:sldId id="317" r:id="rId20"/>
    <p:sldId id="313" r:id="rId21"/>
    <p:sldId id="302" r:id="rId22"/>
    <p:sldId id="316" r:id="rId23"/>
    <p:sldId id="272" r:id="rId24"/>
    <p:sldId id="294" r:id="rId25"/>
    <p:sldId id="315" r:id="rId26"/>
    <p:sldId id="277" r:id="rId27"/>
    <p:sldId id="268" r:id="rId28"/>
    <p:sldId id="269" r:id="rId29"/>
    <p:sldId id="275" r:id="rId30"/>
    <p:sldId id="286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3236E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 autoAdjust="0"/>
    <p:restoredTop sz="94235" autoAdjust="0"/>
  </p:normalViewPr>
  <p:slideViewPr>
    <p:cSldViewPr>
      <p:cViewPr varScale="1">
        <p:scale>
          <a:sx n="103" d="100"/>
          <a:sy n="103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D492C-5C6B-4A53-81AA-F8741ADF39B7}" type="datetimeFigureOut">
              <a:rPr lang="en-US"/>
              <a:pPr>
                <a:defRPr/>
              </a:pPr>
              <a:t>9/16/2010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17BF1-752E-442E-9AD1-AC11784502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37B0-1FD3-45E2-B043-42E6EDB740C3}" type="datetimeFigureOut">
              <a:rPr lang="en-US"/>
              <a:pPr>
                <a:defRPr/>
              </a:pPr>
              <a:t>9/16/2010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802E8-DB93-4C66-8C49-378CC6173D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23948-70B7-4429-835E-E4543F9434EA}" type="datetimeFigureOut">
              <a:rPr lang="en-US"/>
              <a:pPr>
                <a:defRPr/>
              </a:pPr>
              <a:t>9/16/2010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8E271-8457-40B7-B3AC-D5B51AC01D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33D8E-C99E-4CD1-A233-FA25459E39A5}" type="datetimeFigureOut">
              <a:rPr lang="en-US"/>
              <a:pPr>
                <a:defRPr/>
              </a:pPr>
              <a:t>9/16/2010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C8F1E-06B8-4299-96A0-DE527F7949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B48AB-A484-4432-BAFC-16A8E48481F4}" type="datetimeFigureOut">
              <a:rPr lang="en-US"/>
              <a:pPr>
                <a:defRPr/>
              </a:pPr>
              <a:t>9/16/2010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7310E-611A-4904-B879-BAD4F823F0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47679-2FB1-490D-B3EA-14BC9787D16C}" type="datetimeFigureOut">
              <a:rPr lang="en-US"/>
              <a:pPr>
                <a:defRPr/>
              </a:pPr>
              <a:t>9/16/2010</a:t>
            </a:fld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22C41-95A0-45BF-809C-292554873B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1D80A-936C-411B-B404-1A20974DBA53}" type="datetimeFigureOut">
              <a:rPr lang="en-US"/>
              <a:pPr>
                <a:defRPr/>
              </a:pPr>
              <a:t>9/16/2010</a:t>
            </a:fld>
            <a:endParaRPr lang="en-US" dirty="0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AD2D0-5FF5-4D4E-A96A-2A6C9BBBC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992C1-C2F5-4DC4-B54D-F4A593DCF756}" type="datetimeFigureOut">
              <a:rPr lang="en-US"/>
              <a:pPr>
                <a:defRPr/>
              </a:pPr>
              <a:t>9/16/2010</a:t>
            </a:fld>
            <a:endParaRPr lang="en-US" dirty="0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3CD6A-F604-4DF8-BC33-FB875741DE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7C8EE-5FAA-41B3-80CC-8170D05809D3}" type="datetimeFigureOut">
              <a:rPr lang="en-US"/>
              <a:pPr>
                <a:defRPr/>
              </a:pPr>
              <a:t>9/16/2010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2DC1B-C8EC-4CDD-808F-BDACF795AA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323DE-EAB8-4DE5-BC7F-525DE7D77B78}" type="datetimeFigureOut">
              <a:rPr lang="en-US"/>
              <a:pPr>
                <a:defRPr/>
              </a:pPr>
              <a:t>9/16/2010</a:t>
            </a:fld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5A7BF-0072-4DBB-AEC9-FDA34A6B1F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647E4-C564-432F-A121-4E00CE2A3E4A}" type="datetimeFigureOut">
              <a:rPr lang="en-US"/>
              <a:pPr>
                <a:defRPr/>
              </a:pPr>
              <a:t>9/16/2010</a:t>
            </a:fld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0172D-9C98-40F9-80B3-47ACACEFC0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236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052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FBB578F-97C2-47DD-AFFE-4DAA99C2F54C}" type="datetimeFigureOut">
              <a:rPr lang="en-US"/>
              <a:pPr>
                <a:defRPr/>
              </a:pPr>
              <a:t>9/16/2010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5A8F614-2C2C-4F0E-B094-8296425955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057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90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9BBB5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9BBB5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8064A2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457200"/>
            <a:ext cx="7851648" cy="2362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Recommendations for Olmstead Implementation in California</a:t>
            </a:r>
            <a:endParaRPr lang="en-US" dirty="0"/>
          </a:p>
        </p:txBody>
      </p:sp>
      <p:sp>
        <p:nvSpPr>
          <p:cNvPr id="14339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2790825"/>
          </a:xfrm>
        </p:spPr>
        <p:txBody>
          <a:bodyPr/>
          <a:lstStyle/>
          <a:p>
            <a:pPr marR="0" algn="ctr" eaLnBrk="1" hangingPunct="1">
              <a:lnSpc>
                <a:spcPct val="80000"/>
              </a:lnSpc>
            </a:pPr>
            <a:endParaRPr lang="en-US" sz="1700" dirty="0" smtClean="0"/>
          </a:p>
          <a:p>
            <a:pPr algn="ctr"/>
            <a:r>
              <a:rPr lang="en-US" sz="2400" dirty="0" smtClean="0"/>
              <a:t>A Presentation to the Achieving Olmstead Implementation in California meeting </a:t>
            </a:r>
          </a:p>
          <a:p>
            <a:pPr marR="0" algn="ctr" eaLnBrk="1" hangingPunct="1">
              <a:lnSpc>
                <a:spcPct val="80000"/>
              </a:lnSpc>
            </a:pPr>
            <a:endParaRPr lang="en-US" sz="2200" dirty="0" smtClean="0"/>
          </a:p>
          <a:p>
            <a:pPr marR="0" algn="ctr" eaLnBrk="1" hangingPunct="1">
              <a:lnSpc>
                <a:spcPct val="80000"/>
              </a:lnSpc>
            </a:pPr>
            <a:r>
              <a:rPr lang="en-US" sz="2200" dirty="0" smtClean="0"/>
              <a:t>Leslie Hendrickson</a:t>
            </a:r>
          </a:p>
          <a:p>
            <a:pPr marR="0" algn="ctr" eaLnBrk="1" hangingPunct="1">
              <a:lnSpc>
                <a:spcPct val="80000"/>
              </a:lnSpc>
            </a:pPr>
            <a:r>
              <a:rPr lang="en-US" sz="2200" dirty="0" smtClean="0"/>
              <a:t>Hendrickson Development</a:t>
            </a:r>
          </a:p>
          <a:p>
            <a:pPr marR="0" algn="ctr" eaLnBrk="1" hangingPunct="1">
              <a:lnSpc>
                <a:spcPct val="80000"/>
              </a:lnSpc>
            </a:pPr>
            <a:r>
              <a:rPr lang="en-US" sz="2200" dirty="0" smtClean="0"/>
              <a:t>September 29, 2010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State-level Organization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9155" name="Subtitle 4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/>
            <a:endParaRPr lang="en-US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New Department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Create a Department of Long-Term Services and Supports.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Little Hoover Commission recommendation.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Possible components.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In Home Supportive Services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Multipurpose Senior Services Program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Assisted Living Waiver Program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Other HCBS waivers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Substance abuse and mental health programs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Housing component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Eligibility and level-of-care determination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Nursing home, residential, and RCFE licensing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Everybody has a dual diagnosis.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89437"/>
          </a:xfrm>
        </p:spPr>
        <p:txBody>
          <a:bodyPr/>
          <a:lstStyle/>
          <a:p>
            <a:r>
              <a:rPr lang="en-US" dirty="0" smtClean="0"/>
              <a:t>Need to stop slicing and dicing by diagnosis. </a:t>
            </a:r>
          </a:p>
          <a:p>
            <a:r>
              <a:rPr lang="en-US" dirty="0" smtClean="0"/>
              <a:t>Who is responsible for 64-year old person with intellectual disability, Alzheimer's, and a mental health issue? </a:t>
            </a:r>
          </a:p>
          <a:p>
            <a:r>
              <a:rPr lang="en-US" dirty="0" smtClean="0"/>
              <a:t>Inefficient policy to think of these as separate programs. </a:t>
            </a:r>
          </a:p>
          <a:p>
            <a:r>
              <a:rPr lang="en-US" dirty="0" smtClean="0"/>
              <a:t>Same persons served by different programs</a:t>
            </a:r>
          </a:p>
          <a:p>
            <a:r>
              <a:rPr lang="en-US" dirty="0" smtClean="0"/>
              <a:t>Movement of persons through programs is masked by data systems and organizational boxes that do not record or describe relations among programs. Oregon example.</a:t>
            </a:r>
          </a:p>
          <a:p>
            <a:r>
              <a:rPr lang="en-US" dirty="0" smtClean="0"/>
              <a:t>Think of it as a long-term living population that use medical, behavioral, long-term services as need changes.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Functional Equivalent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3050" lvl="1" indent="-273050">
              <a:buClr>
                <a:srgbClr val="9BBB59"/>
              </a:buClr>
              <a:buSzPct val="95000"/>
            </a:pPr>
            <a:r>
              <a:rPr lang="en-US" dirty="0" smtClean="0"/>
              <a:t>Informal organizations now span departments</a:t>
            </a:r>
          </a:p>
          <a:p>
            <a:r>
              <a:rPr lang="en-US" dirty="0" smtClean="0"/>
              <a:t>Can build formal organizations that span Departments.</a:t>
            </a:r>
          </a:p>
          <a:p>
            <a:r>
              <a:rPr lang="en-US" dirty="0" smtClean="0"/>
              <a:t>Management databases spanning programs.</a:t>
            </a:r>
          </a:p>
          <a:p>
            <a:pPr lvl="1"/>
            <a:r>
              <a:rPr lang="en-US" dirty="0" smtClean="0"/>
              <a:t>Examples of Washington and Oregon</a:t>
            </a:r>
          </a:p>
          <a:p>
            <a:r>
              <a:rPr lang="en-US" dirty="0" smtClean="0"/>
              <a:t>Collect data on all persons regardless of program:</a:t>
            </a:r>
          </a:p>
          <a:p>
            <a:pPr lvl="1">
              <a:buClr>
                <a:srgbClr val="FFC000"/>
              </a:buClr>
            </a:pPr>
            <a:r>
              <a:rPr lang="en-US" dirty="0" smtClean="0"/>
              <a:t>Acuities  ADLs, IADLs, medical conditions, ID and MH</a:t>
            </a:r>
          </a:p>
          <a:p>
            <a:pPr lvl="1">
              <a:buClr>
                <a:srgbClr val="FFC000"/>
              </a:buClr>
            </a:pPr>
            <a:r>
              <a:rPr lang="en-US" dirty="0" smtClean="0"/>
              <a:t>Establish service levels</a:t>
            </a:r>
          </a:p>
          <a:p>
            <a:pPr lvl="1">
              <a:buClr>
                <a:srgbClr val="FFC000"/>
              </a:buClr>
            </a:pPr>
            <a:r>
              <a:rPr lang="en-US" dirty="0" smtClean="0"/>
              <a:t>Record and monitor services and costs</a:t>
            </a:r>
          </a:p>
          <a:p>
            <a:pPr marL="284163" lvl="1" indent="-284163">
              <a:buClr>
                <a:srgbClr val="92D050"/>
              </a:buClr>
            </a:pPr>
            <a:r>
              <a:rPr lang="en-US" dirty="0" smtClean="0"/>
              <a:t>Programs are managed as one program even though they span Departments.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5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Diversion and Transition</a:t>
            </a:r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Diversion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89437"/>
          </a:xfrm>
        </p:spPr>
        <p:txBody>
          <a:bodyPr/>
          <a:lstStyle/>
          <a:p>
            <a:pPr eaLnBrk="1" hangingPunct="1"/>
            <a:r>
              <a:rPr lang="en-US" dirty="0" smtClean="0"/>
              <a:t>Diversion is about improving hospital discharge planning.</a:t>
            </a:r>
          </a:p>
          <a:p>
            <a:pPr eaLnBrk="1" hangingPunct="1"/>
            <a:r>
              <a:rPr lang="en-US" dirty="0" smtClean="0"/>
              <a:t>Work with hospitals to provide preadmission screening/options counseling for individuals who:</a:t>
            </a:r>
          </a:p>
          <a:p>
            <a:pPr lvl="1" eaLnBrk="1" hangingPunct="1"/>
            <a:r>
              <a:rPr lang="en-US" dirty="0" smtClean="0"/>
              <a:t>Seek admission to a nursing home</a:t>
            </a:r>
          </a:p>
          <a:p>
            <a:pPr lvl="1" eaLnBrk="1" hangingPunct="1"/>
            <a:r>
              <a:rPr lang="en-US" dirty="0" smtClean="0"/>
              <a:t>Discharged from a hospital with health &amp; supportive service needs</a:t>
            </a:r>
          </a:p>
          <a:p>
            <a:pPr eaLnBrk="1" hangingPunct="1"/>
            <a:r>
              <a:rPr lang="en-US" dirty="0" smtClean="0"/>
              <a:t>Provided by single entry points, ADRCs, community organizations.</a:t>
            </a:r>
          </a:p>
          <a:p>
            <a:pPr eaLnBrk="1" hangingPunct="1"/>
            <a:r>
              <a:rPr lang="en-US" dirty="0" smtClean="0"/>
              <a:t>Priority groups:</a:t>
            </a:r>
          </a:p>
          <a:p>
            <a:pPr lvl="1" eaLnBrk="1" hangingPunct="1"/>
            <a:r>
              <a:rPr lang="en-US" dirty="0" smtClean="0"/>
              <a:t>Medi-Cal beneficiaries</a:t>
            </a:r>
          </a:p>
          <a:p>
            <a:pPr lvl="1" eaLnBrk="1" hangingPunct="1"/>
            <a:r>
              <a:rPr lang="en-US" dirty="0" smtClean="0"/>
              <a:t>Likely spend down within 3 or 6 months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Current Diversion Efforts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89437"/>
          </a:xfrm>
        </p:spPr>
        <p:txBody>
          <a:bodyPr/>
          <a:lstStyle/>
          <a:p>
            <a:r>
              <a:rPr lang="en-US" dirty="0" smtClean="0"/>
              <a:t>Medical Case Management Program.</a:t>
            </a:r>
          </a:p>
          <a:p>
            <a:r>
              <a:rPr lang="en-US" dirty="0" smtClean="0"/>
              <a:t>Hospital-to-Home </a:t>
            </a:r>
            <a:r>
              <a:rPr lang="en-US" dirty="0" smtClean="0"/>
              <a:t>(H2H) Project. </a:t>
            </a:r>
            <a:r>
              <a:rPr lang="en-US" dirty="0" smtClean="0"/>
              <a:t>Operations begin in 2011. Helps </a:t>
            </a:r>
            <a:r>
              <a:rPr lang="en-US" dirty="0" smtClean="0"/>
              <a:t>person leave hospital well. </a:t>
            </a:r>
            <a:r>
              <a:rPr lang="en-US" dirty="0" smtClean="0"/>
              <a:t>To be implemented </a:t>
            </a:r>
            <a:r>
              <a:rPr lang="en-US" dirty="0" smtClean="0"/>
              <a:t>in four ADRCs. Four week intervention, low-cost, low- intensity model. </a:t>
            </a:r>
            <a:r>
              <a:rPr lang="en-US" dirty="0" smtClean="0"/>
              <a:t>Test of Coleman Transitions model. Coach </a:t>
            </a:r>
            <a:r>
              <a:rPr lang="en-US" dirty="0" smtClean="0"/>
              <a:t>is employee of ADRC. Serves all persons regardless of payor source. Prevents readmission to hospital.</a:t>
            </a:r>
          </a:p>
          <a:p>
            <a:r>
              <a:rPr lang="en-US" dirty="0" smtClean="0"/>
              <a:t>CalCareNet.</a:t>
            </a:r>
          </a:p>
          <a:p>
            <a:r>
              <a:rPr lang="en-US" dirty="0" smtClean="0"/>
              <a:t>Nursing Facility AH waiver.</a:t>
            </a:r>
          </a:p>
        </p:txBody>
      </p:sp>
    </p:spTree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Transition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389437"/>
          </a:xfrm>
        </p:spPr>
        <p:txBody>
          <a:bodyPr/>
          <a:lstStyle/>
          <a:p>
            <a:pPr eaLnBrk="1" hangingPunct="1"/>
            <a:r>
              <a:rPr lang="en-US" dirty="0" smtClean="0"/>
              <a:t>Transition is about improving nursing home discharge planning.</a:t>
            </a:r>
          </a:p>
          <a:p>
            <a:pPr eaLnBrk="1" hangingPunct="1"/>
            <a:r>
              <a:rPr lang="en-US" dirty="0" smtClean="0"/>
              <a:t>Establish a statewide nursing facility case management function to support residents relocating to community.</a:t>
            </a:r>
          </a:p>
          <a:p>
            <a:pPr eaLnBrk="1" hangingPunct="1"/>
            <a:r>
              <a:rPr lang="en-US" dirty="0" smtClean="0"/>
              <a:t>Expand Money Follows the Person project. </a:t>
            </a:r>
          </a:p>
          <a:p>
            <a:pPr eaLnBrk="1" hangingPunct="1"/>
            <a:r>
              <a:rPr lang="en-US" dirty="0" smtClean="0"/>
              <a:t>Provide funds to help Independent Living Centers, MSSP sites, Area Agencies on Aging, other non-profits and counties to expand transition programs. </a:t>
            </a:r>
          </a:p>
          <a:p>
            <a:pPr eaLnBrk="1" hangingPunct="1"/>
            <a:r>
              <a:rPr lang="en-US" dirty="0" smtClean="0"/>
              <a:t>Takes years to build an effective infrastructure. Pennsylvania program is now 11 years old.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Current Transition Efforts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389437"/>
          </a:xfrm>
        </p:spPr>
        <p:txBody>
          <a:bodyPr/>
          <a:lstStyle/>
          <a:p>
            <a:r>
              <a:rPr lang="en-US" dirty="0" smtClean="0"/>
              <a:t>Money Follows the Person</a:t>
            </a:r>
          </a:p>
          <a:p>
            <a:pPr lvl="1"/>
            <a:r>
              <a:rPr lang="en-US" dirty="0" smtClean="0"/>
              <a:t>Encouraging report to July 15, 2010 Olmstead Advisory Committee. </a:t>
            </a:r>
          </a:p>
          <a:p>
            <a:pPr lvl="1"/>
            <a:r>
              <a:rPr lang="en-US" dirty="0" smtClean="0"/>
              <a:t>216 transitioned, 341 in pipeline.</a:t>
            </a:r>
          </a:p>
          <a:p>
            <a:pPr lvl="1"/>
            <a:r>
              <a:rPr lang="en-US" dirty="0" smtClean="0"/>
              <a:t>Now 15 MFP lead provider agencies serving 44 counties.</a:t>
            </a:r>
          </a:p>
          <a:p>
            <a:pPr lvl="1"/>
            <a:r>
              <a:rPr lang="en-US" dirty="0" smtClean="0"/>
              <a:t>The 12 “seasoned’ providers have 20 full and 4 part time workers, the three new agencies have 1 worker each and the Developmental Centers have 11. </a:t>
            </a:r>
          </a:p>
          <a:p>
            <a:pPr lvl="1"/>
            <a:r>
              <a:rPr lang="en-US" dirty="0" smtClean="0"/>
              <a:t>Have approval to fund 34 positions to help 100 persons transition from Lanterman on 2011, then rest of approximately 300 persons in 2012 and 2013. </a:t>
            </a:r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Expanding Transition Efforts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89437"/>
          </a:xfrm>
        </p:spPr>
        <p:txBody>
          <a:bodyPr/>
          <a:lstStyle/>
          <a:p>
            <a:r>
              <a:rPr lang="en-US" dirty="0" smtClean="0"/>
              <a:t>Heart of Olmstead implementation is transition ask.</a:t>
            </a:r>
          </a:p>
          <a:p>
            <a:r>
              <a:rPr lang="en-US" dirty="0" smtClean="0"/>
              <a:t>Based on PA, NJ and TX efforts, reasonable California goal is transitioning 2,000 a year from NFs. </a:t>
            </a:r>
          </a:p>
          <a:p>
            <a:r>
              <a:rPr lang="en-US" dirty="0" smtClean="0"/>
              <a:t>Number transitioned is a function of labor input.</a:t>
            </a:r>
          </a:p>
          <a:p>
            <a:r>
              <a:rPr lang="en-US" dirty="0" smtClean="0"/>
              <a:t>Average transition worker helps 22-23 aged persons per year. Average transition worker helps 9-10 persons with disabilities per year.</a:t>
            </a:r>
          </a:p>
          <a:p>
            <a:r>
              <a:rPr lang="en-US" dirty="0" smtClean="0"/>
              <a:t>Number of workers needed depends on spilt between aged and persons with disabilities. E.g. if 80% and 20% would need about 115 FTE transition workers, given vacations and sick leave say 135 workers + or – to get to 2,000. </a:t>
            </a:r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Policy Arctic Zone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Policy freezes in waning months of an administration.</a:t>
            </a:r>
          </a:p>
          <a:p>
            <a:r>
              <a:rPr lang="en-US" dirty="0" smtClean="0"/>
              <a:t>Governor is fund raising for new library to store papers.</a:t>
            </a:r>
          </a:p>
          <a:p>
            <a:r>
              <a:rPr lang="en-US" dirty="0" smtClean="0"/>
              <a:t>Legislators busy running for reelection.</a:t>
            </a:r>
          </a:p>
          <a:p>
            <a:r>
              <a:rPr lang="en-US" dirty="0" smtClean="0"/>
              <a:t>Key staff leave for lucrative lobbying jobs.</a:t>
            </a:r>
          </a:p>
          <a:p>
            <a:r>
              <a:rPr lang="en-US" dirty="0" smtClean="0"/>
              <a:t>Printing costs go up because of resume copying. </a:t>
            </a:r>
          </a:p>
          <a:p>
            <a:r>
              <a:rPr lang="en-US" dirty="0" smtClean="0"/>
              <a:t>Secretaries begin shredding documents.</a:t>
            </a:r>
          </a:p>
          <a:p>
            <a:r>
              <a:rPr lang="en-US" dirty="0" smtClean="0"/>
              <a:t>Campaign workers fantasize about possible state jobs.</a:t>
            </a:r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Work With Nursing Homes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4389437"/>
          </a:xfrm>
        </p:spPr>
        <p:txBody>
          <a:bodyPr/>
          <a:lstStyle/>
          <a:p>
            <a:r>
              <a:rPr lang="en-US" dirty="0" smtClean="0"/>
              <a:t>Need cooperation </a:t>
            </a:r>
            <a:r>
              <a:rPr lang="en-US" dirty="0" smtClean="0"/>
              <a:t>of homes with </a:t>
            </a:r>
            <a:r>
              <a:rPr lang="en-US" dirty="0" smtClean="0"/>
              <a:t>transition efforts. </a:t>
            </a:r>
          </a:p>
          <a:p>
            <a:r>
              <a:rPr lang="en-US" dirty="0" smtClean="0"/>
              <a:t>Help nursing home by transitioning residents nursing home does not want. </a:t>
            </a:r>
          </a:p>
          <a:p>
            <a:r>
              <a:rPr lang="en-US" dirty="0" smtClean="0"/>
              <a:t>Homes might need help to do subacute or change business model. E.g. Nebraska grants to convert to assisted living.</a:t>
            </a:r>
          </a:p>
          <a:p>
            <a:r>
              <a:rPr lang="en-US" dirty="0" smtClean="0"/>
              <a:t>Need implementation of new MDS Section Q on discharge planning. Help homes improve discharge planning and develop referrals to local contact agencies. Q requirements came with no additional funding. </a:t>
            </a:r>
          </a:p>
          <a:p>
            <a:r>
              <a:rPr lang="en-US" dirty="0" smtClean="0"/>
              <a:t>Carrot and stick is more effective than only the stick.</a:t>
            </a:r>
          </a:p>
        </p:txBody>
      </p:sp>
    </p:spTree>
  </p:cSld>
  <p:clrMapOvr>
    <a:masterClrMapping/>
  </p:clrMapOvr>
  <p:transition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Financing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0723" name="Subtitle 4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/>
            <a:endParaRPr lang="en-US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Understanding Budget Analysts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Budget analysts are always working on the budget and there is never a good time to talk with them. </a:t>
            </a:r>
          </a:p>
          <a:p>
            <a:r>
              <a:rPr lang="en-US" dirty="0" smtClean="0"/>
              <a:t>If you wish to talk with a budget analyst do not use words. Budget analysts do not write memos. They do fiscal impacts. Talking about your good program wastes time.</a:t>
            </a:r>
          </a:p>
          <a:p>
            <a:r>
              <a:rPr lang="en-US" dirty="0" smtClean="0"/>
              <a:t>Unspoken rules you might encounter </a:t>
            </a:r>
          </a:p>
          <a:p>
            <a:pPr lvl="1"/>
            <a:r>
              <a:rPr lang="en-US" dirty="0" smtClean="0"/>
              <a:t>The answer is always No.</a:t>
            </a:r>
          </a:p>
          <a:p>
            <a:pPr lvl="1"/>
            <a:r>
              <a:rPr lang="en-US" dirty="0" smtClean="0"/>
              <a:t>If given estimates by program, before you begin work, add 10% to their costs, cut their savings estimate 10%. </a:t>
            </a:r>
          </a:p>
          <a:p>
            <a:pPr lvl="1"/>
            <a:r>
              <a:rPr lang="en-US" dirty="0" smtClean="0"/>
              <a:t>Nothing is cost effective.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The Engine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389437"/>
          </a:xfrm>
        </p:spPr>
        <p:txBody>
          <a:bodyPr/>
          <a:lstStyle/>
          <a:p>
            <a:pPr eaLnBrk="1" hangingPunct="1"/>
            <a:r>
              <a:rPr lang="en-US" dirty="0" smtClean="0"/>
              <a:t>Need to manage the programs as though they are one program. </a:t>
            </a:r>
          </a:p>
          <a:p>
            <a:pPr eaLnBrk="1" hangingPunct="1"/>
            <a:r>
              <a:rPr lang="en-US" dirty="0" smtClean="0"/>
              <a:t>Savings from reducing use of expensive services are put back into funding alternatives from expensive services. Successful states, Texas, Pennsylvania, Oregon, Washington have figured out how to do this.</a:t>
            </a:r>
          </a:p>
          <a:p>
            <a:pPr eaLnBrk="1" hangingPunct="1"/>
            <a:r>
              <a:rPr lang="en-US" dirty="0" smtClean="0"/>
              <a:t>Transition programs are cost effective. Waiver programs can be cost effective and should be expanded. </a:t>
            </a:r>
          </a:p>
          <a:p>
            <a:pPr eaLnBrk="1" hangingPunct="1"/>
            <a:r>
              <a:rPr lang="en-US" dirty="0" smtClean="0"/>
              <a:t>Transfer savings from individuals who transition from nursing facilities to HCBS programs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Cost effectiveness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437"/>
          </a:xfrm>
        </p:spPr>
        <p:txBody>
          <a:bodyPr/>
          <a:lstStyle/>
          <a:p>
            <a:r>
              <a:rPr lang="en-US" dirty="0" smtClean="0"/>
              <a:t>Question should be under what conditions are alternatives to institutions cost effective.</a:t>
            </a:r>
          </a:p>
          <a:p>
            <a:r>
              <a:rPr lang="en-US" dirty="0" smtClean="0"/>
              <a:t>Alternative programs have substantial cost avoidance impact on nursing facility budget. IHSS probably has primary impact.</a:t>
            </a:r>
          </a:p>
          <a:p>
            <a:r>
              <a:rPr lang="en-US" dirty="0" smtClean="0"/>
              <a:t>Waivers are probably cost effective if you look at a “break even” analysis.  Cost differences are so large that waivers would be cost effective if only a small number would have been in the institution.</a:t>
            </a:r>
          </a:p>
          <a:p>
            <a:r>
              <a:rPr lang="en-US" dirty="0" smtClean="0"/>
              <a:t>Nursing home transition programs are very cost effective, e.g. $200m. in savings in Pennsylvania. </a:t>
            </a:r>
          </a:p>
          <a:p>
            <a:pPr>
              <a:buFont typeface="Wingdings 2" pitchFamily="18" charset="2"/>
              <a:buNone/>
            </a:pPr>
            <a:endParaRPr lang="en-US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5600" dirty="0" smtClean="0">
              <a:latin typeface="+mj-lt"/>
            </a:endParaRPr>
          </a:p>
          <a:p>
            <a:pPr algn="ctr">
              <a:buNone/>
            </a:pPr>
            <a:r>
              <a:rPr lang="en-US" sz="5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Access</a:t>
            </a:r>
            <a:endParaRPr lang="en-US" sz="5600" b="1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Streamline Access to HCBS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389437"/>
          </a:xfrm>
        </p:spPr>
        <p:txBody>
          <a:bodyPr/>
          <a:lstStyle/>
          <a:p>
            <a:pPr eaLnBrk="1" hangingPunct="1"/>
            <a:r>
              <a:rPr lang="en-US" dirty="0" smtClean="0"/>
              <a:t>Create single entry points for older adults and adults with physical and mental disabilities.</a:t>
            </a:r>
          </a:p>
          <a:p>
            <a:pPr eaLnBrk="1" hangingPunct="1"/>
            <a:r>
              <a:rPr lang="en-US" dirty="0" smtClean="0"/>
              <a:t>Scope of programs and activities</a:t>
            </a:r>
          </a:p>
          <a:p>
            <a:pPr eaLnBrk="1" hangingPunct="1"/>
            <a:r>
              <a:rPr lang="en-US" dirty="0" smtClean="0"/>
              <a:t>Possible entities</a:t>
            </a:r>
          </a:p>
          <a:p>
            <a:pPr lvl="1" eaLnBrk="1" hangingPunct="1"/>
            <a:r>
              <a:rPr lang="en-US" dirty="0" smtClean="0"/>
              <a:t>Regional Centers are single point of entries. </a:t>
            </a:r>
          </a:p>
          <a:p>
            <a:pPr lvl="1" eaLnBrk="1" hangingPunct="1"/>
            <a:r>
              <a:rPr lang="en-US" dirty="0" smtClean="0"/>
              <a:t>San Diego close </a:t>
            </a:r>
          </a:p>
          <a:p>
            <a:pPr lvl="1" eaLnBrk="1" hangingPunct="1"/>
            <a:r>
              <a:rPr lang="en-US" dirty="0" smtClean="0"/>
              <a:t>ADRCs – Now seven covering ten counties. State now focusing on ADRC expansion since AoA</a:t>
            </a:r>
          </a:p>
          <a:p>
            <a:pPr lvl="1" eaLnBrk="1" hangingPunct="1"/>
            <a:r>
              <a:rPr lang="en-US" dirty="0" smtClean="0"/>
              <a:t>MSSP sites</a:t>
            </a:r>
          </a:p>
          <a:p>
            <a:pPr lvl="1" eaLnBrk="1" hangingPunct="1"/>
            <a:r>
              <a:rPr lang="en-US" dirty="0" smtClean="0"/>
              <a:t>Area Agencies on Aging</a:t>
            </a:r>
          </a:p>
          <a:p>
            <a:pPr eaLnBrk="1" hangingPunct="1"/>
            <a:r>
              <a:rPr lang="en-US" dirty="0" smtClean="0"/>
              <a:t>Need to co-locate financial eligibility workers in SEPs/ADRCs e.g. Riverside.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7526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Help Individuals in Nursing Facilities Keep a Home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51238"/>
          </a:xfrm>
        </p:spPr>
        <p:txBody>
          <a:bodyPr/>
          <a:lstStyle/>
          <a:p>
            <a:pPr eaLnBrk="1" hangingPunct="1"/>
            <a:r>
              <a:rPr lang="en-US" dirty="0" smtClean="0"/>
              <a:t>Increase the home maintenance allowance.</a:t>
            </a:r>
          </a:p>
          <a:p>
            <a:pPr lvl="1" eaLnBrk="1" hangingPunct="1"/>
            <a:r>
              <a:rPr lang="en-US" dirty="0" smtClean="0"/>
              <a:t>Allows individuals admitted to a nursing home to retain income to maintain their home.</a:t>
            </a:r>
          </a:p>
          <a:p>
            <a:pPr lvl="1" eaLnBrk="1" hangingPunct="1"/>
            <a:r>
              <a:rPr lang="en-US" dirty="0" smtClean="0"/>
              <a:t>Must expect to return home within 180 days.</a:t>
            </a:r>
          </a:p>
          <a:p>
            <a:pPr lvl="1" eaLnBrk="1" hangingPunct="1"/>
            <a:r>
              <a:rPr lang="en-US" dirty="0" smtClean="0"/>
              <a:t>Current allowance is $209 a month, unchanged since July 1989.</a:t>
            </a:r>
          </a:p>
          <a:p>
            <a:pPr lvl="1" eaLnBrk="1" hangingPunct="1"/>
            <a:r>
              <a:rPr lang="en-US" dirty="0" smtClean="0"/>
              <a:t>Options: Up to actual monthly cost of home, Exempt up to 100% FPL; Percentage of the SSI/SSP payment; Total SSI/SSP payment.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Keep a Home…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Maintain the SSI/SSP eligibility status for short-term nursing home admissions.</a:t>
            </a:r>
          </a:p>
          <a:p>
            <a:pPr lvl="1" eaLnBrk="1" hangingPunct="1"/>
            <a:r>
              <a:rPr lang="en-US" dirty="0" smtClean="0"/>
              <a:t>California is “1634” state meaning Social Security Administration does SSI eligibility.</a:t>
            </a:r>
          </a:p>
          <a:p>
            <a:pPr lvl="1" eaLnBrk="1" hangingPunct="1"/>
            <a:r>
              <a:rPr lang="en-US" dirty="0" smtClean="0"/>
              <a:t>Need to be sure individuals in a nursing home for less than 90 days receive their full SSI/SSP payment to maintain their home.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0015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Services in Residential Settings</a:t>
            </a:r>
            <a:endParaRPr lang="en-US" dirty="0"/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Offers options for people who need access to services for unscheduled needs, oversight and supervision.</a:t>
            </a:r>
          </a:p>
          <a:p>
            <a:pPr eaLnBrk="1" hangingPunct="1"/>
            <a:r>
              <a:rPr lang="en-US" dirty="0" smtClean="0"/>
              <a:t>Program options:</a:t>
            </a:r>
          </a:p>
          <a:p>
            <a:pPr lvl="1" eaLnBrk="1" hangingPunct="1"/>
            <a:r>
              <a:rPr lang="en-US" dirty="0" smtClean="0"/>
              <a:t>Change current law to allow IHSS payments in RCFEs</a:t>
            </a:r>
          </a:p>
          <a:p>
            <a:pPr lvl="1" eaLnBrk="1" hangingPunct="1"/>
            <a:r>
              <a:rPr lang="en-US" dirty="0" smtClean="0"/>
              <a:t>Expand assisted living waiver statewide. Currently has 1,000 waiver participants, 70 providers in 4 counties. Had 186 participants in 2006</a:t>
            </a:r>
          </a:p>
          <a:p>
            <a:pPr lvl="1" eaLnBrk="1" hangingPunct="1"/>
            <a:r>
              <a:rPr lang="en-US" dirty="0" smtClean="0"/>
              <a:t>Add assisted living services and adult foster homes to all other waivers, why restrict to one waiver.</a:t>
            </a:r>
          </a:p>
          <a:p>
            <a:pPr lvl="1" eaLnBrk="1" hangingPunct="1"/>
            <a:r>
              <a:rPr lang="en-US" dirty="0" smtClean="0"/>
              <a:t>Add behavioral health services to all waivers.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to Do from Advocate’s Point of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Good time to plan and organize.</a:t>
            </a:r>
          </a:p>
          <a:p>
            <a:r>
              <a:rPr lang="en-US" dirty="0" smtClean="0"/>
              <a:t>Need to have coherent strategy and asks for next administration.</a:t>
            </a:r>
          </a:p>
          <a:p>
            <a:r>
              <a:rPr lang="en-US" dirty="0" smtClean="0"/>
              <a:t>Coherent strategy contains clear tasks, alternatives, timelines, and implementation ideas.</a:t>
            </a:r>
          </a:p>
          <a:p>
            <a:r>
              <a:rPr lang="en-US" dirty="0" smtClean="0"/>
              <a:t>Not enough to have asks, must also show how to meet asks.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Expedite Financial Eligibility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Allow case managers to presume financial eligibility and enroll applicants in an HCBS waiver to avoid nursing facility admission.</a:t>
            </a:r>
          </a:p>
          <a:p>
            <a:pPr eaLnBrk="1" hangingPunct="1"/>
            <a:r>
              <a:rPr lang="en-US" dirty="0" smtClean="0"/>
              <a:t>“Fast track” the eligibility process.</a:t>
            </a:r>
          </a:p>
          <a:p>
            <a:pPr eaLnBrk="1" hangingPunct="1"/>
            <a:r>
              <a:rPr lang="en-US" dirty="0" smtClean="0"/>
              <a:t>Co-locate financial eligibility workers with single entry points/ADRCs. 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Where Asks Come From?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865437"/>
          </a:xfrm>
        </p:spPr>
        <p:txBody>
          <a:bodyPr/>
          <a:lstStyle/>
          <a:p>
            <a:r>
              <a:rPr lang="en-US" dirty="0" smtClean="0"/>
              <a:t>What is Olmstead in 2011?</a:t>
            </a:r>
          </a:p>
          <a:p>
            <a:r>
              <a:rPr lang="en-US" dirty="0" smtClean="0"/>
              <a:t>What has been achieved?</a:t>
            </a:r>
          </a:p>
          <a:p>
            <a:r>
              <a:rPr lang="en-US" dirty="0" smtClean="0"/>
              <a:t>What needs to be achieved?</a:t>
            </a:r>
          </a:p>
          <a:p>
            <a:r>
              <a:rPr lang="en-US" dirty="0" smtClean="0"/>
              <a:t>How to bridge the gap from what is to what should be?</a:t>
            </a:r>
          </a:p>
          <a:p>
            <a:endParaRPr lang="en-US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42875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Community Choices Project Overview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551238"/>
          </a:xfrm>
        </p:spPr>
        <p:txBody>
          <a:bodyPr/>
          <a:lstStyle/>
          <a:p>
            <a:pPr eaLnBrk="1" hangingPunct="1"/>
            <a:r>
              <a:rPr lang="en-US" dirty="0" smtClean="0"/>
              <a:t>Community Choices </a:t>
            </a:r>
          </a:p>
          <a:p>
            <a:pPr lvl="1" eaLnBrk="1" hangingPunct="1"/>
            <a:r>
              <a:rPr lang="en-US" dirty="0" smtClean="0"/>
              <a:t>Five-year project funded by CMS.</a:t>
            </a:r>
          </a:p>
          <a:p>
            <a:pPr lvl="1" eaLnBrk="1" hangingPunct="1"/>
            <a:r>
              <a:rPr lang="en-US" dirty="0" smtClean="0"/>
              <a:t>Focused on improving access to long term services and supports to allow individuals with disabilities and older adults to stay in their homes and communities.</a:t>
            </a:r>
          </a:p>
          <a:p>
            <a:pPr lvl="1" eaLnBrk="1" hangingPunct="1">
              <a:buFont typeface="Wingdings 2" pitchFamily="18" charset="2"/>
              <a:buNone/>
            </a:pPr>
            <a:endParaRPr lang="en-US" dirty="0" smtClean="0"/>
          </a:p>
          <a:p>
            <a:pPr lvl="1" eaLnBrk="1" hangingPunct="1">
              <a:buFont typeface="Wingdings 2" pitchFamily="18" charset="2"/>
              <a:buNone/>
            </a:pPr>
            <a:r>
              <a:rPr lang="en-US" dirty="0" smtClean="0"/>
              <a:t>The Community Choices website is: </a:t>
            </a:r>
          </a:p>
          <a:p>
            <a:pPr lvl="1" eaLnBrk="1" hangingPunct="1"/>
            <a:r>
              <a:rPr lang="en-US" dirty="0" smtClean="0"/>
              <a:t>http://communitychoices.info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962150"/>
          </a:xfrm>
        </p:spPr>
        <p:txBody>
          <a:bodyPr/>
          <a:lstStyle/>
          <a:p>
            <a:pPr algn="ctr"/>
            <a:r>
              <a:rPr lang="en-US" b="1" dirty="0" smtClean="0"/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Home and Community Based Long‐Term Care Report </a:t>
            </a:r>
            <a:endParaRPr lang="en-US" dirty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1143000" y="2667000"/>
            <a:ext cx="7543800" cy="3657600"/>
          </a:xfrm>
        </p:spPr>
        <p:txBody>
          <a:bodyPr/>
          <a:lstStyle/>
          <a:p>
            <a:r>
              <a:rPr lang="en-US" dirty="0" smtClean="0"/>
              <a:t>Big report, 300 pages, not beach reading.</a:t>
            </a:r>
          </a:p>
          <a:p>
            <a:r>
              <a:rPr lang="en-US" dirty="0" smtClean="0"/>
              <a:t>1,300 hits on it since November 2009 not counting hard copies. </a:t>
            </a:r>
          </a:p>
          <a:p>
            <a:r>
              <a:rPr lang="en-US" dirty="0" smtClean="0"/>
              <a:t>Two authors, but in reality is group effort.</a:t>
            </a:r>
          </a:p>
          <a:p>
            <a:r>
              <a:rPr lang="en-US" dirty="0" smtClean="0"/>
              <a:t>Reviewed all California long-term living programs.</a:t>
            </a:r>
          </a:p>
          <a:p>
            <a:r>
              <a:rPr lang="en-US" dirty="0" smtClean="0"/>
              <a:t>Emphasis on finance.</a:t>
            </a:r>
          </a:p>
          <a:p>
            <a:r>
              <a:rPr lang="en-US" dirty="0" smtClean="0"/>
              <a:t>Suggested both incremental and broader changes.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Recommendations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Time to implement</a:t>
            </a:r>
          </a:p>
          <a:p>
            <a:pPr lvl="1" eaLnBrk="1" hangingPunct="1"/>
            <a:r>
              <a:rPr lang="en-US" dirty="0" smtClean="0"/>
              <a:t>General 			  </a:t>
            </a:r>
          </a:p>
          <a:p>
            <a:pPr lvl="1" eaLnBrk="1" hangingPunct="1"/>
            <a:r>
              <a:rPr lang="en-US" dirty="0" smtClean="0"/>
              <a:t>Short-term (12 months)		  </a:t>
            </a:r>
          </a:p>
          <a:p>
            <a:pPr lvl="1" eaLnBrk="1" hangingPunct="1"/>
            <a:r>
              <a:rPr lang="en-US" dirty="0" smtClean="0"/>
              <a:t>Medium-term (12 – 24 months)	</a:t>
            </a:r>
          </a:p>
          <a:p>
            <a:pPr lvl="1" eaLnBrk="1" hangingPunct="1"/>
            <a:r>
              <a:rPr lang="en-US" dirty="0" smtClean="0"/>
              <a:t>Longer-term (24 months or longer)</a:t>
            </a:r>
          </a:p>
          <a:p>
            <a:pPr eaLnBrk="1" hangingPunct="1"/>
            <a:r>
              <a:rPr lang="en-US" dirty="0" smtClean="0"/>
              <a:t>Category</a:t>
            </a:r>
          </a:p>
          <a:p>
            <a:pPr lvl="1" eaLnBrk="1" hangingPunct="1"/>
            <a:r>
              <a:rPr lang="en-US" dirty="0" smtClean="0"/>
              <a:t>Access/delivery system</a:t>
            </a:r>
          </a:p>
          <a:p>
            <a:pPr lvl="1" eaLnBrk="1" hangingPunct="1"/>
            <a:r>
              <a:rPr lang="en-US" dirty="0" smtClean="0"/>
              <a:t>State-level organization</a:t>
            </a:r>
          </a:p>
          <a:p>
            <a:pPr lvl="1" eaLnBrk="1" hangingPunct="1"/>
            <a:r>
              <a:rPr lang="en-US" dirty="0" smtClean="0"/>
              <a:t>Financing</a:t>
            </a:r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5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General Recommendations</a:t>
            </a:r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25146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If you know where you are going it is easier to get there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229600" cy="4389437"/>
          </a:xfrm>
        </p:spPr>
        <p:txBody>
          <a:bodyPr/>
          <a:lstStyle/>
          <a:p>
            <a:pPr eaLnBrk="1" hangingPunct="1"/>
            <a:r>
              <a:rPr lang="en-US" dirty="0" smtClean="0"/>
              <a:t> Establish a philosophy and legislative intent for all long-term services and supports.</a:t>
            </a:r>
          </a:p>
          <a:p>
            <a:pPr lvl="1" eaLnBrk="1" hangingPunct="1"/>
            <a:r>
              <a:rPr lang="en-US" dirty="0" smtClean="0"/>
              <a:t>Currently only described for specific programs</a:t>
            </a:r>
          </a:p>
          <a:p>
            <a:pPr lvl="1" eaLnBrk="1" hangingPunct="1"/>
            <a:r>
              <a:rPr lang="en-US" dirty="0" smtClean="0"/>
              <a:t>No overall statement of intent for the “system”</a:t>
            </a:r>
          </a:p>
          <a:p>
            <a:pPr eaLnBrk="1" hangingPunct="1"/>
            <a:r>
              <a:rPr lang="en-US" dirty="0" smtClean="0"/>
              <a:t>Develop a strategic plan for long-term services and supports.</a:t>
            </a:r>
          </a:p>
          <a:p>
            <a:pPr lvl="1" eaLnBrk="1" hangingPunct="1"/>
            <a:r>
              <a:rPr lang="en-US" dirty="0" smtClean="0"/>
              <a:t>Populations addressed</a:t>
            </a:r>
          </a:p>
          <a:p>
            <a:pPr lvl="1" eaLnBrk="1" hangingPunct="1"/>
            <a:r>
              <a:rPr lang="en-US" dirty="0" smtClean="0"/>
              <a:t>Timetables, responsibilities and measureable goals</a:t>
            </a:r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inancing study report slides">
  <a:themeElements>
    <a:clrScheme name="Custom 5">
      <a:dk1>
        <a:sysClr val="windowText" lastClr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4142</TotalTime>
  <Words>1628</Words>
  <Application>Microsoft Office PowerPoint</Application>
  <PresentationFormat>On-screen Show (4:3)</PresentationFormat>
  <Paragraphs>181</Paragraphs>
  <Slides>30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Financing study report slides</vt:lpstr>
      <vt:lpstr>Recommendations for Olmstead Implementation in California</vt:lpstr>
      <vt:lpstr> Policy Arctic Zone</vt:lpstr>
      <vt:lpstr>What to Do from Advocate’s Point of View</vt:lpstr>
      <vt:lpstr>Where Asks Come From?</vt:lpstr>
      <vt:lpstr>Community Choices Project Overview</vt:lpstr>
      <vt:lpstr>:  Home and Community Based Long‐Term Care Report </vt:lpstr>
      <vt:lpstr>Recommendations</vt:lpstr>
      <vt:lpstr> </vt:lpstr>
      <vt:lpstr> If you know where you are going it is easier to get there </vt:lpstr>
      <vt:lpstr>State-level Organization</vt:lpstr>
      <vt:lpstr>New Department </vt:lpstr>
      <vt:lpstr>       Everybody has a dual diagnosis. </vt:lpstr>
      <vt:lpstr>Functional Equivalent</vt:lpstr>
      <vt:lpstr> </vt:lpstr>
      <vt:lpstr>Diversion</vt:lpstr>
      <vt:lpstr>Current Diversion Efforts</vt:lpstr>
      <vt:lpstr>Transition</vt:lpstr>
      <vt:lpstr>Current Transition Efforts</vt:lpstr>
      <vt:lpstr>Expanding Transition Efforts</vt:lpstr>
      <vt:lpstr>Work With Nursing Homes</vt:lpstr>
      <vt:lpstr>Financing</vt:lpstr>
      <vt:lpstr>Understanding Budget Analysts</vt:lpstr>
      <vt:lpstr>The Engine</vt:lpstr>
      <vt:lpstr>Cost effectiveness</vt:lpstr>
      <vt:lpstr>Slide 25</vt:lpstr>
      <vt:lpstr>Streamline Access to HCBS</vt:lpstr>
      <vt:lpstr>Help Individuals in Nursing Facilities Keep a Home</vt:lpstr>
      <vt:lpstr>Keep a Home…</vt:lpstr>
      <vt:lpstr>Services in Residential Settings</vt:lpstr>
      <vt:lpstr>Expedite Financial Eligibility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California Community Choices Financing Study</dc:title>
  <dc:creator>Leslie Hendrickson</dc:creator>
  <cp:lastModifiedBy>Leslie Hendrickson</cp:lastModifiedBy>
  <cp:revision>104</cp:revision>
  <dcterms:created xsi:type="dcterms:W3CDTF">2009-07-25T10:14:26Z</dcterms:created>
  <dcterms:modified xsi:type="dcterms:W3CDTF">2010-09-17T00:44:52Z</dcterms:modified>
</cp:coreProperties>
</file>