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52"/>
  </p:notesMasterIdLst>
  <p:sldIdLst>
    <p:sldId id="256" r:id="rId2"/>
    <p:sldId id="443" r:id="rId3"/>
    <p:sldId id="260" r:id="rId4"/>
    <p:sldId id="258" r:id="rId5"/>
    <p:sldId id="411" r:id="rId6"/>
    <p:sldId id="444" r:id="rId7"/>
    <p:sldId id="410" r:id="rId8"/>
    <p:sldId id="446" r:id="rId9"/>
    <p:sldId id="462" r:id="rId10"/>
    <p:sldId id="463" r:id="rId11"/>
    <p:sldId id="455" r:id="rId12"/>
    <p:sldId id="442" r:id="rId13"/>
    <p:sldId id="464" r:id="rId14"/>
    <p:sldId id="456" r:id="rId15"/>
    <p:sldId id="457" r:id="rId16"/>
    <p:sldId id="458" r:id="rId17"/>
    <p:sldId id="459" r:id="rId18"/>
    <p:sldId id="590" r:id="rId19"/>
    <p:sldId id="592" r:id="rId20"/>
    <p:sldId id="546" r:id="rId21"/>
    <p:sldId id="545" r:id="rId22"/>
    <p:sldId id="544" r:id="rId23"/>
    <p:sldId id="543" r:id="rId24"/>
    <p:sldId id="542" r:id="rId25"/>
    <p:sldId id="547" r:id="rId26"/>
    <p:sldId id="541" r:id="rId27"/>
    <p:sldId id="540" r:id="rId28"/>
    <p:sldId id="539" r:id="rId29"/>
    <p:sldId id="538" r:id="rId30"/>
    <p:sldId id="591" r:id="rId31"/>
    <p:sldId id="589" r:id="rId32"/>
    <p:sldId id="593" r:id="rId33"/>
    <p:sldId id="581" r:id="rId34"/>
    <p:sldId id="580" r:id="rId35"/>
    <p:sldId id="579" r:id="rId36"/>
    <p:sldId id="578" r:id="rId37"/>
    <p:sldId id="576" r:id="rId38"/>
    <p:sldId id="577" r:id="rId39"/>
    <p:sldId id="575" r:id="rId40"/>
    <p:sldId id="574" r:id="rId41"/>
    <p:sldId id="573" r:id="rId42"/>
    <p:sldId id="572" r:id="rId43"/>
    <p:sldId id="571" r:id="rId44"/>
    <p:sldId id="586" r:id="rId45"/>
    <p:sldId id="587" r:id="rId46"/>
    <p:sldId id="585" r:id="rId47"/>
    <p:sldId id="584" r:id="rId48"/>
    <p:sldId id="588" r:id="rId49"/>
    <p:sldId id="528" r:id="rId50"/>
    <p:sldId id="527" r:id="rId5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2" autoAdjust="0"/>
    <p:restoredTop sz="94646" autoAdjust="0"/>
  </p:normalViewPr>
  <p:slideViewPr>
    <p:cSldViewPr>
      <p:cViewPr varScale="1">
        <p:scale>
          <a:sx n="103" d="100"/>
          <a:sy n="103" d="100"/>
        </p:scale>
        <p:origin x="-11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A4F8EE-E467-4AFB-BFF1-205F668DAFAF}" type="datetimeFigureOut">
              <a:rPr lang="en-US" smtClean="0"/>
              <a:pPr/>
              <a:t>6/27/2011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370879-0736-46AA-A001-8FE9DCC3085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70879-0736-46AA-A001-8FE9DCC3085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B07165-858C-449C-8993-CF937EE8865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0A42A3F-F6AF-45AD-B0C2-9621BE6432A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70879-0736-46AA-A001-8FE9DCC3085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B07165-858C-449C-8993-CF937EE8865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785D13F-350F-443D-8BDB-5A768884E9C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EE22E7-3767-482F-B65F-ABFFC6DCD01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F25CE81-F9AF-4DEF-824B-A29C5E7A2FD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457F8B-77AE-4356-B8E3-8FD7024D8C2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5EA9E7-AD0C-4B72-9DD4-817DBB54751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B07165-858C-449C-8993-CF937EE8865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70879-0736-46AA-A001-8FE9DCC3085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70879-0736-46AA-A001-8FE9DCC3085A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70879-0736-46AA-A001-8FE9DCC3085A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70879-0736-46AA-A001-8FE9DCC3085A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70879-0736-46AA-A001-8FE9DCC3085A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70879-0736-46AA-A001-8FE9DCC3085A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70879-0736-46AA-A001-8FE9DCC3085A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70879-0736-46AA-A001-8FE9DCC3085A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70879-0736-46AA-A001-8FE9DCC3085A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70879-0736-46AA-A001-8FE9DCC3085A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70879-0736-46AA-A001-8FE9DCC3085A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70879-0736-46AA-A001-8FE9DCC3085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70879-0736-46AA-A001-8FE9DCC3085A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70879-0736-46AA-A001-8FE9DCC3085A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B07165-858C-449C-8993-CF937EE8865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70879-0736-46AA-A001-8FE9DCC3085A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70879-0736-46AA-A001-8FE9DCC3085A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70879-0736-46AA-A001-8FE9DCC3085A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70879-0736-46AA-A001-8FE9DCC3085A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70879-0736-46AA-A001-8FE9DCC3085A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70879-0736-46AA-A001-8FE9DCC3085A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70879-0736-46AA-A001-8FE9DCC3085A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70879-0736-46AA-A001-8FE9DCC3085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70879-0736-46AA-A001-8FE9DCC3085A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70879-0736-46AA-A001-8FE9DCC3085A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70879-0736-46AA-A001-8FE9DCC3085A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70879-0736-46AA-A001-8FE9DCC3085A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70879-0736-46AA-A001-8FE9DCC3085A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70879-0736-46AA-A001-8FE9DCC3085A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70879-0736-46AA-A001-8FE9DCC3085A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70879-0736-46AA-A001-8FE9DCC3085A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70879-0736-46AA-A001-8FE9DCC3085A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70879-0736-46AA-A001-8FE9DCC3085A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70879-0736-46AA-A001-8FE9DCC3085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70879-0736-46AA-A001-8FE9DCC3085A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70879-0736-46AA-A001-8FE9DCC3085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70879-0736-46AA-A001-8FE9DCC3085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70879-0736-46AA-A001-8FE9DCC3085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5EA9E7-AD0C-4B72-9DD4-817DBB54751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343BA-D720-4245-993E-1B08B84EA202}" type="datetimeFigureOut">
              <a:rPr lang="en-US" smtClean="0"/>
              <a:pPr/>
              <a:t>6/27/2011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86761-2873-4CDF-959A-7A15187FA1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343BA-D720-4245-993E-1B08B84EA202}" type="datetimeFigureOut">
              <a:rPr lang="en-US" smtClean="0"/>
              <a:pPr/>
              <a:t>6/27/2011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86761-2873-4CDF-959A-7A15187FA1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343BA-D720-4245-993E-1B08B84EA202}" type="datetimeFigureOut">
              <a:rPr lang="en-US" smtClean="0"/>
              <a:pPr/>
              <a:t>6/27/2011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86761-2873-4CDF-959A-7A15187FA1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343BA-D720-4245-993E-1B08B84EA202}" type="datetimeFigureOut">
              <a:rPr lang="en-US" smtClean="0"/>
              <a:pPr/>
              <a:t>6/27/2011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86761-2873-4CDF-959A-7A15187FA1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343BA-D720-4245-993E-1B08B84EA202}" type="datetimeFigureOut">
              <a:rPr lang="en-US" smtClean="0"/>
              <a:pPr/>
              <a:t>6/27/2011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86761-2873-4CDF-959A-7A15187FA1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343BA-D720-4245-993E-1B08B84EA202}" type="datetimeFigureOut">
              <a:rPr lang="en-US" smtClean="0"/>
              <a:pPr/>
              <a:t>6/27/2011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86761-2873-4CDF-959A-7A15187FA1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343BA-D720-4245-993E-1B08B84EA202}" type="datetimeFigureOut">
              <a:rPr lang="en-US" smtClean="0"/>
              <a:pPr/>
              <a:t>6/27/2011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86761-2873-4CDF-959A-7A15187FA1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343BA-D720-4245-993E-1B08B84EA202}" type="datetimeFigureOut">
              <a:rPr lang="en-US" smtClean="0"/>
              <a:pPr/>
              <a:t>6/27/2011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86761-2873-4CDF-959A-7A15187FA1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343BA-D720-4245-993E-1B08B84EA202}" type="datetimeFigureOut">
              <a:rPr lang="en-US" smtClean="0"/>
              <a:pPr/>
              <a:t>6/27/2011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86761-2873-4CDF-959A-7A15187FA1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343BA-D720-4245-993E-1B08B84EA202}" type="datetimeFigureOut">
              <a:rPr lang="en-US" smtClean="0"/>
              <a:pPr/>
              <a:t>6/27/2011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86761-2873-4CDF-959A-7A15187FA1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343BA-D720-4245-993E-1B08B84EA202}" type="datetimeFigureOut">
              <a:rPr lang="en-US" smtClean="0"/>
              <a:pPr/>
              <a:t>6/27/2011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86761-2873-4CDF-959A-7A15187FA1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343BA-D720-4245-993E-1B08B84EA202}" type="datetimeFigureOut">
              <a:rPr lang="en-US" smtClean="0"/>
              <a:pPr/>
              <a:t>6/27/2011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86761-2873-4CDF-959A-7A15187FA1F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://www.thescanfoundation.org/" TargetMode="External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witter.com/#!/TheSCANFndtn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1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liforniansforolmstead.org/" TargetMode="External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0"/>
            <a:ext cx="7772400" cy="3428999"/>
          </a:xfrm>
        </p:spPr>
        <p:txBody>
          <a:bodyPr>
            <a:normAutofit/>
          </a:bodyPr>
          <a:lstStyle/>
          <a:p>
            <a:r>
              <a:rPr lang="en-US" dirty="0" smtClean="0"/>
              <a:t>PRESENTS</a:t>
            </a:r>
            <a:r>
              <a:rPr lang="en-US" sz="1050" dirty="0" smtClean="0"/>
              <a:t/>
            </a:r>
            <a:br>
              <a:rPr lang="en-US" sz="1050" dirty="0" smtClean="0"/>
            </a:br>
            <a:r>
              <a:rPr lang="en-US" sz="1050" dirty="0" smtClean="0"/>
              <a:t/>
            </a:r>
            <a:br>
              <a:rPr lang="en-US" sz="1050" dirty="0" smtClean="0"/>
            </a:br>
            <a:r>
              <a:rPr lang="en-US" dirty="0" smtClean="0"/>
              <a:t>The Game Changing Strategy</a:t>
            </a:r>
            <a:br>
              <a:rPr lang="en-US" dirty="0" smtClean="0"/>
            </a:br>
            <a:r>
              <a:rPr lang="en-US" sz="3600" dirty="0" smtClean="0"/>
              <a:t>June 23, 2011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3600" dirty="0" smtClean="0"/>
              <a:t>The Third of our 2011 Olmstead Training Series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267200"/>
            <a:ext cx="6400800" cy="1752600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C:\Users\Laurel\AppData\Local\Temp\Olmstead logo 3203536_l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228600"/>
            <a:ext cx="7620000" cy="190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5"/>
          <p:cNvSpPr>
            <a:spLocks noGrp="1"/>
          </p:cNvSpPr>
          <p:nvPr>
            <p:ph type="title"/>
          </p:nvPr>
        </p:nvSpPr>
        <p:spPr>
          <a:xfrm>
            <a:off x="1447800" y="304800"/>
            <a:ext cx="7010400" cy="1020763"/>
          </a:xfrm>
        </p:spPr>
        <p:txBody>
          <a:bodyPr/>
          <a:lstStyle/>
          <a:p>
            <a:pPr eaLnBrk="1" hangingPunct="1"/>
            <a:r>
              <a:rPr lang="en-US" sz="3600" dirty="0" smtClean="0"/>
              <a:t>Henry Claypool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609600" y="1295400"/>
            <a:ext cx="8229600" cy="4678363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US" sz="2700" dirty="0" smtClean="0"/>
              <a:t>Director, United States Department of Health and Human Services Office on Disability, with Personal Experience of Nation’s Health Care System from the Perspective of an Individual with a Disability. </a:t>
            </a:r>
          </a:p>
          <a:p>
            <a:pPr>
              <a:defRPr/>
            </a:pPr>
            <a:r>
              <a:rPr lang="en-US" sz="2700" dirty="0" smtClean="0"/>
              <a:t>Previous Experience Working in a Center for Independent Living.</a:t>
            </a:r>
          </a:p>
          <a:p>
            <a:pPr>
              <a:defRPr/>
            </a:pPr>
            <a:r>
              <a:rPr lang="en-US" sz="2700" dirty="0" smtClean="0"/>
              <a:t>Primary Advisor to the HHS Secretary on Disability Policy; Oversees the Implementation of All HHS Programs and Initiatives Pertaining to Americans with Disabilities.</a:t>
            </a:r>
          </a:p>
          <a:p>
            <a:pPr>
              <a:defRPr/>
            </a:pPr>
            <a:endParaRPr lang="en-US" sz="2800" dirty="0"/>
          </a:p>
        </p:txBody>
      </p:sp>
      <p:pic>
        <p:nvPicPr>
          <p:cNvPr id="1229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3" descr="C:\Users\Laurel\AppData\Local\Temp\Olmstead logo 3203536_md.jpg"/>
          <p:cNvPicPr>
            <a:picLocks noChangeAspect="1" noChangeArrowheads="1"/>
          </p:cNvPicPr>
          <p:nvPr/>
        </p:nvPicPr>
        <p:blipFill>
          <a:blip r:embed="rId4" cstate="print"/>
          <a:srcRect r="75999"/>
          <a:stretch>
            <a:fillRect/>
          </a:stretch>
        </p:blipFill>
        <p:spPr bwMode="auto">
          <a:xfrm>
            <a:off x="304800" y="228600"/>
            <a:ext cx="9144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5"/>
          <p:cNvSpPr>
            <a:spLocks noGrp="1"/>
          </p:cNvSpPr>
          <p:nvPr>
            <p:ph type="title"/>
          </p:nvPr>
        </p:nvSpPr>
        <p:spPr>
          <a:xfrm>
            <a:off x="1752600" y="381000"/>
            <a:ext cx="7010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The Pre-Existing Condition Insurance Program</a:t>
            </a:r>
            <a:br>
              <a:rPr lang="en-US" sz="4000" dirty="0" smtClean="0"/>
            </a:br>
            <a:r>
              <a:rPr lang="en-US" sz="4000" dirty="0" smtClean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533400" y="1752600"/>
            <a:ext cx="8229600" cy="4678363"/>
          </a:xfrm>
        </p:spPr>
        <p:txBody>
          <a:bodyPr rtlCol="0">
            <a:normAutofit/>
          </a:bodyPr>
          <a:lstStyle/>
          <a:p>
            <a:pPr eaLnBrk="1" hangingPunct="1">
              <a:buFont typeface="Arial" charset="0"/>
              <a:buNone/>
              <a:defRPr/>
            </a:pPr>
            <a:r>
              <a:rPr lang="en-US" dirty="0" smtClean="0"/>
              <a:t> </a:t>
            </a:r>
            <a:r>
              <a:rPr lang="en-US" sz="3100" u="sng" dirty="0" smtClean="0"/>
              <a:t>To Qualify for Coverage:</a:t>
            </a:r>
            <a:endParaRPr lang="en-US" sz="1200" u="sng" dirty="0" smtClean="0"/>
          </a:p>
          <a:p>
            <a:pPr eaLnBrk="1" hangingPunct="1">
              <a:buFont typeface="Arial" charset="0"/>
              <a:buNone/>
              <a:defRPr/>
            </a:pPr>
            <a:endParaRPr lang="en-US" sz="1200" dirty="0" smtClean="0"/>
          </a:p>
          <a:p>
            <a:pPr eaLnBrk="1" hangingPunct="1">
              <a:defRPr/>
            </a:pPr>
            <a:r>
              <a:rPr lang="en-US" sz="3100" dirty="0" smtClean="0"/>
              <a:t>You Must be a Citizen or National of the United States or Lawfully Present in the United States.</a:t>
            </a:r>
          </a:p>
          <a:p>
            <a:pPr eaLnBrk="1" hangingPunct="1">
              <a:defRPr/>
            </a:pPr>
            <a:r>
              <a:rPr lang="en-US" sz="3100" dirty="0" smtClean="0"/>
              <a:t>You Must have Been Uninsured for At Least the Last Six months Before You Apply.</a:t>
            </a:r>
          </a:p>
          <a:p>
            <a:pPr eaLnBrk="1" hangingPunct="1">
              <a:defRPr/>
            </a:pPr>
            <a:endParaRPr lang="en-US" sz="2400" dirty="0" smtClean="0"/>
          </a:p>
          <a:p>
            <a:pPr lvl="7" algn="r">
              <a:buNone/>
              <a:defRPr/>
            </a:pPr>
            <a:r>
              <a:rPr lang="en-US" sz="2800" dirty="0" smtClean="0"/>
              <a:t>(Continued)</a:t>
            </a:r>
          </a:p>
          <a:p>
            <a:pPr marL="857250" indent="-85725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4000" dirty="0" smtClean="0"/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3" descr="C:\Users\Laurel\AppData\Local\Temp\Olmstead logo 3203536_md.jpg"/>
          <p:cNvPicPr>
            <a:picLocks noChangeAspect="1" noChangeArrowheads="1"/>
          </p:cNvPicPr>
          <p:nvPr/>
        </p:nvPicPr>
        <p:blipFill>
          <a:blip r:embed="rId4" cstate="print"/>
          <a:srcRect r="75999"/>
          <a:stretch>
            <a:fillRect/>
          </a:stretch>
        </p:blipFill>
        <p:spPr bwMode="auto">
          <a:xfrm>
            <a:off x="304800" y="228600"/>
            <a:ext cx="9144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You must have a pre-existing condition, have been denied individual health insurance coverage within the past 12 months, or have been offered individual health insurance coverage at a premium rates higher than the California Major Risk Medical Insurance Program (MRMIP) preferred provider organization (PPO) within the last 12 months.</a:t>
            </a:r>
          </a:p>
          <a:p>
            <a:endParaRPr lang="en-US" sz="2800" dirty="0" smtClean="0"/>
          </a:p>
          <a:p>
            <a:pPr marL="342900" lvl="7" indent="-342900">
              <a:buNone/>
            </a:pPr>
            <a:r>
              <a:rPr lang="en-US" sz="2800" dirty="0" smtClean="0"/>
              <a:t>							(Continued)</a:t>
            </a:r>
          </a:p>
          <a:p>
            <a:endParaRPr lang="en-US" sz="2800" dirty="0" smtClean="0"/>
          </a:p>
          <a:p>
            <a:pPr>
              <a:buNone/>
            </a:pPr>
            <a:endParaRPr lang="en-US" sz="4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C:\Users\Laurel\AppData\Local\Temp\Olmstead logo 3203536_md.jpg"/>
          <p:cNvPicPr>
            <a:picLocks noChangeAspect="1" noChangeArrowheads="1"/>
          </p:cNvPicPr>
          <p:nvPr/>
        </p:nvPicPr>
        <p:blipFill>
          <a:blip r:embed="rId4" cstate="print"/>
          <a:srcRect r="76000"/>
          <a:stretch>
            <a:fillRect/>
          </a:stretch>
        </p:blipFill>
        <p:spPr bwMode="auto">
          <a:xfrm>
            <a:off x="304800" y="228600"/>
            <a:ext cx="914400" cy="1054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5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010400" cy="1020763"/>
          </a:xfrm>
        </p:spPr>
        <p:txBody>
          <a:bodyPr/>
          <a:lstStyle/>
          <a:p>
            <a:pPr eaLnBrk="1" hangingPunct="1"/>
            <a:r>
              <a:rPr lang="en-US" sz="3600" dirty="0" smtClean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685800" y="914400"/>
            <a:ext cx="8229600" cy="5364163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US" sz="2400" b="1" dirty="0" smtClean="0"/>
              <a:t>The Pre-Existing Condition Insurance P</a:t>
            </a:r>
            <a:r>
              <a:rPr lang="en-US" sz="2400" dirty="0" smtClean="0"/>
              <a:t>lan will cover a broad range of health benefits, including primary and specialty care, hospital care, and prescription drugs.  All covered benefits are available for you, even if it’s to treat a pre-existing condition. Premiums are based on subscriber age and region of residence in California.</a:t>
            </a:r>
          </a:p>
          <a:p>
            <a:pPr>
              <a:defRPr/>
            </a:pPr>
            <a:r>
              <a:rPr lang="en-US" sz="2400" b="1" dirty="0" smtClean="0"/>
              <a:t>Monthly Premium:</a:t>
            </a:r>
            <a:r>
              <a:rPr lang="en-US" sz="2400" dirty="0" smtClean="0"/>
              <a:t> $499 for a 50-year-old subscriber in San Francisco.</a:t>
            </a:r>
          </a:p>
          <a:p>
            <a:pPr>
              <a:defRPr/>
            </a:pPr>
            <a:r>
              <a:rPr lang="en-US" sz="2400" b="1" dirty="0" smtClean="0"/>
              <a:t>Annual Deductible:</a:t>
            </a:r>
            <a:r>
              <a:rPr lang="en-US" sz="2400" dirty="0" smtClean="0"/>
              <a:t>  • Medical • $1,500 in-network / $3,000 out-of-network • Brand Name Prescription Drugs • $500 in-network / $500 out-of-network.</a:t>
            </a:r>
          </a:p>
          <a:p>
            <a:pPr>
              <a:defRPr/>
            </a:pPr>
            <a:r>
              <a:rPr lang="en-US" sz="2400" b="1" dirty="0" smtClean="0"/>
              <a:t>Annual Out of Pocket Maximum:</a:t>
            </a:r>
            <a:r>
              <a:rPr lang="en-US" sz="2400" dirty="0" smtClean="0"/>
              <a:t> $2,500 in-network / no maximum out-of-network.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dirty="0"/>
          </a:p>
        </p:txBody>
      </p:sp>
      <p:pic>
        <p:nvPicPr>
          <p:cNvPr id="1229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3" descr="C:\Users\Laurel\AppData\Local\Temp\Olmstead logo 3203536_md.jpg"/>
          <p:cNvPicPr>
            <a:picLocks noChangeAspect="1" noChangeArrowheads="1"/>
          </p:cNvPicPr>
          <p:nvPr/>
        </p:nvPicPr>
        <p:blipFill>
          <a:blip r:embed="rId4" cstate="print"/>
          <a:srcRect r="75999"/>
          <a:stretch>
            <a:fillRect/>
          </a:stretch>
        </p:blipFill>
        <p:spPr bwMode="auto">
          <a:xfrm>
            <a:off x="152400" y="0"/>
            <a:ext cx="9144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5"/>
          <p:cNvSpPr>
            <a:spLocks noGrp="1"/>
          </p:cNvSpPr>
          <p:nvPr>
            <p:ph type="title"/>
          </p:nvPr>
        </p:nvSpPr>
        <p:spPr>
          <a:xfrm>
            <a:off x="1676400" y="274638"/>
            <a:ext cx="70104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 smtClean="0"/>
              <a:t>       Medicaid Expansion</a:t>
            </a:r>
            <a:br>
              <a:rPr lang="en-US" sz="4000" dirty="0" smtClean="0"/>
            </a:br>
            <a:endParaRPr lang="en-US" sz="4000" dirty="0" smtClean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066800" y="1524000"/>
            <a:ext cx="7772400" cy="4678363"/>
          </a:xfrm>
        </p:spPr>
        <p:txBody>
          <a:bodyPr rtlCol="0">
            <a:normAutofit/>
          </a:bodyPr>
          <a:lstStyle/>
          <a:p>
            <a:pPr marL="857250" indent="-857250"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Eligibility</a:t>
            </a:r>
          </a:p>
          <a:p>
            <a:pPr marL="857250" indent="-857250"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Coverage – Essential Health Benefits</a:t>
            </a:r>
          </a:p>
          <a:p>
            <a:pPr marL="857250" indent="-857250"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Populations</a:t>
            </a:r>
          </a:p>
          <a:p>
            <a:pPr marL="857250" indent="-857250">
              <a:defRPr/>
            </a:pPr>
            <a:r>
              <a:rPr lang="en-US" sz="2800" dirty="0" smtClean="0"/>
              <a:t>Expansion of State Plan Services – HCBS Waivers Services</a:t>
            </a:r>
          </a:p>
          <a:p>
            <a:pPr marL="857250" indent="-857250"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Medicaid and the Exchange</a:t>
            </a:r>
          </a:p>
          <a:p>
            <a:pPr marL="857250" indent="-8572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dirty="0" smtClean="0"/>
          </a:p>
        </p:txBody>
      </p:sp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3" descr="C:\Users\Laurel\AppData\Local\Temp\Olmstead logo 3203536_md.jpg"/>
          <p:cNvPicPr>
            <a:picLocks noChangeAspect="1" noChangeArrowheads="1"/>
          </p:cNvPicPr>
          <p:nvPr/>
        </p:nvPicPr>
        <p:blipFill>
          <a:blip r:embed="rId4" cstate="print"/>
          <a:srcRect r="75999"/>
          <a:stretch>
            <a:fillRect/>
          </a:stretch>
        </p:blipFill>
        <p:spPr bwMode="auto">
          <a:xfrm>
            <a:off x="304800" y="228600"/>
            <a:ext cx="9144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5"/>
          <p:cNvSpPr>
            <a:spLocks noGrp="1"/>
          </p:cNvSpPr>
          <p:nvPr>
            <p:ph type="title"/>
          </p:nvPr>
        </p:nvSpPr>
        <p:spPr>
          <a:xfrm>
            <a:off x="1676400" y="274638"/>
            <a:ext cx="70104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 State Health Insurance Exchange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4678363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</a:t>
            </a:r>
          </a:p>
          <a:p>
            <a:pPr lvl="1" eaLnBrk="1" hangingPunct="1">
              <a:defRPr/>
            </a:pPr>
            <a:r>
              <a:rPr lang="en-US" b="1" dirty="0" smtClean="0"/>
              <a:t>One-stop shopping</a:t>
            </a:r>
            <a:r>
              <a:rPr lang="en-US" dirty="0" smtClean="0"/>
              <a:t>. Consumers can easily compare and purchase health insurance coverage. Consumers and small businesses will have robust information about costs, benefits, quality at their fingertips.</a:t>
            </a:r>
            <a:endParaRPr lang="en-US" sz="2400" dirty="0" smtClean="0"/>
          </a:p>
          <a:p>
            <a:pPr lvl="1" eaLnBrk="1" hangingPunct="1">
              <a:defRPr/>
            </a:pPr>
            <a:r>
              <a:rPr lang="en-US" b="1" dirty="0" smtClean="0"/>
              <a:t>Lower costs.</a:t>
            </a:r>
            <a:r>
              <a:rPr lang="en-US" dirty="0" smtClean="0"/>
              <a:t> By making the health care system more open and transparent and promoting market competition, costs will go down and quality will improve as plans compete for customers.</a:t>
            </a:r>
            <a:endParaRPr lang="en-US" sz="2400" dirty="0" smtClean="0"/>
          </a:p>
          <a:p>
            <a:pPr lvl="1" eaLnBrk="1" hangingPunct="1">
              <a:defRPr/>
            </a:pPr>
            <a:r>
              <a:rPr lang="en-US" b="1" dirty="0" smtClean="0"/>
              <a:t>Purchasing Power. </a:t>
            </a:r>
            <a:r>
              <a:rPr lang="en-US" dirty="0" smtClean="0"/>
              <a:t>Individuals and small businesses will have the purchasing power that large businesses enjoy today. </a:t>
            </a:r>
            <a:endParaRPr lang="en-US" sz="2400" dirty="0" smtClean="0"/>
          </a:p>
          <a:p>
            <a:pPr marL="857250" indent="-85725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4000" dirty="0" smtClean="0"/>
          </a:p>
        </p:txBody>
      </p:sp>
      <p:pic>
        <p:nvPicPr>
          <p:cNvPr id="1638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3" descr="C:\Users\Laurel\AppData\Local\Temp\Olmstead logo 3203536_md.jpg"/>
          <p:cNvPicPr>
            <a:picLocks noChangeAspect="1" noChangeArrowheads="1"/>
          </p:cNvPicPr>
          <p:nvPr/>
        </p:nvPicPr>
        <p:blipFill>
          <a:blip r:embed="rId4" cstate="print"/>
          <a:srcRect r="75999"/>
          <a:stretch>
            <a:fillRect/>
          </a:stretch>
        </p:blipFill>
        <p:spPr bwMode="auto">
          <a:xfrm>
            <a:off x="304800" y="228600"/>
            <a:ext cx="9144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   Office of Dual Eligibility</a:t>
            </a:r>
            <a:br>
              <a:rPr lang="en-US" smtClean="0"/>
            </a:br>
            <a:endParaRPr 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sz="2800" dirty="0" smtClean="0"/>
              <a:t>New Office within the Centers for Medicare and</a:t>
            </a:r>
          </a:p>
          <a:p>
            <a:pPr>
              <a:buNone/>
            </a:pPr>
            <a:r>
              <a:rPr lang="en-US" sz="2800" dirty="0" smtClean="0"/>
              <a:t>     Medicaid Services</a:t>
            </a:r>
          </a:p>
          <a:p>
            <a:pPr lvl="3">
              <a:buFont typeface="Wingdings" pitchFamily="2" charset="2"/>
              <a:buChar char="v"/>
            </a:pPr>
            <a:r>
              <a:rPr lang="en-US" sz="2800" dirty="0" smtClean="0"/>
              <a:t> Program Alignment</a:t>
            </a:r>
          </a:p>
          <a:p>
            <a:pPr lvl="3">
              <a:buNone/>
            </a:pPr>
            <a:endParaRPr lang="en-US" sz="2800" dirty="0" smtClean="0"/>
          </a:p>
          <a:p>
            <a:r>
              <a:rPr lang="en-US" sz="2800" dirty="0" smtClean="0"/>
              <a:t>Addressing Barriers Between Medicare and Medicaid</a:t>
            </a:r>
          </a:p>
          <a:p>
            <a:pPr lvl="3">
              <a:buFont typeface="Wingdings" pitchFamily="2" charset="2"/>
              <a:buChar char="v"/>
            </a:pPr>
            <a:r>
              <a:rPr lang="en-US" sz="2800" dirty="0" smtClean="0"/>
              <a:t>State Demonstrations</a:t>
            </a:r>
          </a:p>
          <a:p>
            <a:pPr lvl="3">
              <a:buNone/>
            </a:pPr>
            <a:endParaRPr lang="en-US" sz="2800" dirty="0" smtClean="0"/>
          </a:p>
          <a:p>
            <a:r>
              <a:rPr lang="en-US" sz="2800" dirty="0" smtClean="0"/>
              <a:t>15 States Care Coordination and Integration</a:t>
            </a:r>
          </a:p>
          <a:p>
            <a:endParaRPr lang="en-US" dirty="0" smtClean="0"/>
          </a:p>
        </p:txBody>
      </p: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3" descr="C:\Users\Laurel\AppData\Local\Temp\Olmstead logo 3203536_md.jpg"/>
          <p:cNvPicPr>
            <a:picLocks noChangeAspect="1" noChangeArrowheads="1"/>
          </p:cNvPicPr>
          <p:nvPr/>
        </p:nvPicPr>
        <p:blipFill>
          <a:blip r:embed="rId4" cstate="print"/>
          <a:srcRect r="75999"/>
          <a:stretch>
            <a:fillRect/>
          </a:stretch>
        </p:blipFill>
        <p:spPr bwMode="auto">
          <a:xfrm>
            <a:off x="304800" y="228600"/>
            <a:ext cx="9144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5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Center for Innovations</a:t>
            </a:r>
            <a:br>
              <a:rPr lang="en-US" dirty="0" smtClean="0"/>
            </a:br>
            <a:r>
              <a:rPr lang="en-US" dirty="0" smtClean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685800" y="1219200"/>
            <a:ext cx="82296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Partnerships for Patients</a:t>
            </a:r>
          </a:p>
          <a:p>
            <a:pPr lvl="4">
              <a:buFont typeface="Wingdings" pitchFamily="2" charset="2"/>
              <a:buChar char="v"/>
            </a:pPr>
            <a:r>
              <a:rPr lang="en-US" sz="2800" dirty="0" smtClean="0"/>
              <a:t>Better health</a:t>
            </a:r>
          </a:p>
          <a:p>
            <a:pPr lvl="4">
              <a:buFont typeface="Wingdings" pitchFamily="2" charset="2"/>
              <a:buChar char="v"/>
            </a:pPr>
            <a:r>
              <a:rPr lang="en-US" sz="2800" dirty="0" smtClean="0"/>
              <a:t>Better Care</a:t>
            </a:r>
          </a:p>
          <a:p>
            <a:pPr lvl="4">
              <a:buFont typeface="Wingdings" pitchFamily="2" charset="2"/>
              <a:buChar char="v"/>
            </a:pPr>
            <a:r>
              <a:rPr lang="en-US" sz="2800" dirty="0" smtClean="0"/>
              <a:t>Lower Cost</a:t>
            </a:r>
          </a:p>
          <a:p>
            <a:pPr lvl="4">
              <a:buNone/>
            </a:pPr>
            <a:endParaRPr lang="en-US" sz="2800" dirty="0" smtClean="0"/>
          </a:p>
          <a:p>
            <a:r>
              <a:rPr lang="en-US" dirty="0" smtClean="0"/>
              <a:t>Medicare, Doctors and Hospitals</a:t>
            </a:r>
          </a:p>
          <a:p>
            <a:pPr lvl="4">
              <a:buFont typeface="Wingdings" pitchFamily="2" charset="2"/>
              <a:buChar char="v"/>
            </a:pPr>
            <a:r>
              <a:rPr lang="en-US" sz="2800" dirty="0" smtClean="0"/>
              <a:t>Appreciating a Disability Perspective</a:t>
            </a:r>
          </a:p>
          <a:p>
            <a:pPr lvl="4">
              <a:buFont typeface="Wingdings" pitchFamily="2" charset="2"/>
              <a:buChar char="v"/>
            </a:pPr>
            <a:r>
              <a:rPr lang="en-US" sz="2800" dirty="0" smtClean="0"/>
              <a:t>Community-based Networks</a:t>
            </a:r>
          </a:p>
          <a:p>
            <a:pPr lvl="4">
              <a:buNone/>
            </a:pPr>
            <a:endParaRPr lang="en-US" dirty="0" smtClean="0"/>
          </a:p>
          <a:p>
            <a:pPr lvl="4">
              <a:buNone/>
            </a:pPr>
            <a:endParaRPr lang="en-US" dirty="0" smtClean="0"/>
          </a:p>
          <a:p>
            <a:pPr algn="ctr">
              <a:buNone/>
            </a:pPr>
            <a:r>
              <a:rPr lang="en-US" b="1" dirty="0" smtClean="0"/>
              <a:t>Building meaningful relationships </a:t>
            </a:r>
          </a:p>
          <a:p>
            <a:pPr algn="ctr">
              <a:buNone/>
            </a:pPr>
            <a:r>
              <a:rPr lang="en-US" b="1" dirty="0" smtClean="0"/>
              <a:t>with this community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1843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3" descr="C:\Users\Laurel\AppData\Local\Temp\Olmstead logo 3203536_md.jpg"/>
          <p:cNvPicPr>
            <a:picLocks noChangeAspect="1" noChangeArrowheads="1"/>
          </p:cNvPicPr>
          <p:nvPr/>
        </p:nvPicPr>
        <p:blipFill>
          <a:blip r:embed="rId4" cstate="print"/>
          <a:srcRect r="75999"/>
          <a:stretch>
            <a:fillRect/>
          </a:stretch>
        </p:blipFill>
        <p:spPr bwMode="auto">
          <a:xfrm>
            <a:off x="304800" y="228600"/>
            <a:ext cx="9144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ubtitle 2"/>
          <p:cNvSpPr txBox="1">
            <a:spLocks/>
          </p:cNvSpPr>
          <p:nvPr/>
        </p:nvSpPr>
        <p:spPr bwMode="auto">
          <a:xfrm>
            <a:off x="1600200" y="7162800"/>
            <a:ext cx="8229600" cy="1825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4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marL="857250" indent="-857250"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4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5"/>
          <p:cNvSpPr>
            <a:spLocks noGrp="1"/>
          </p:cNvSpPr>
          <p:nvPr>
            <p:ph type="title"/>
          </p:nvPr>
        </p:nvSpPr>
        <p:spPr>
          <a:xfrm>
            <a:off x="1676400" y="274638"/>
            <a:ext cx="70104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304800" y="1371600"/>
            <a:ext cx="8229600" cy="46783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</a:t>
            </a:r>
          </a:p>
          <a:p>
            <a:pPr marL="857250" indent="-857250" algn="ctr">
              <a:buNone/>
              <a:defRPr/>
            </a:pPr>
            <a:r>
              <a:rPr lang="en-US" sz="4000" dirty="0" smtClean="0"/>
              <a:t>Part II. Provisions of the Act That Promote Long-term Services and Supports</a:t>
            </a:r>
          </a:p>
        </p:txBody>
      </p:sp>
      <p:pic>
        <p:nvPicPr>
          <p:cNvPr id="1126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3" descr="C:\Users\Laurel\AppData\Local\Temp\Olmstead logo 3203536_md.jpg"/>
          <p:cNvPicPr>
            <a:picLocks noChangeAspect="1" noChangeArrowheads="1"/>
          </p:cNvPicPr>
          <p:nvPr/>
        </p:nvPicPr>
        <p:blipFill>
          <a:blip r:embed="rId4" cstate="print"/>
          <a:srcRect r="75999"/>
          <a:stretch>
            <a:fillRect/>
          </a:stretch>
        </p:blipFill>
        <p:spPr bwMode="auto">
          <a:xfrm>
            <a:off x="304800" y="228600"/>
            <a:ext cx="9144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5"/>
          <p:cNvSpPr>
            <a:spLocks noGrp="1"/>
          </p:cNvSpPr>
          <p:nvPr>
            <p:ph type="title"/>
          </p:nvPr>
        </p:nvSpPr>
        <p:spPr>
          <a:xfrm>
            <a:off x="1447800" y="304800"/>
            <a:ext cx="7010400" cy="1020763"/>
          </a:xfrm>
        </p:spPr>
        <p:txBody>
          <a:bodyPr/>
          <a:lstStyle/>
          <a:p>
            <a:pPr eaLnBrk="1" hangingPunct="1"/>
            <a:r>
              <a:rPr lang="en-US" sz="3600" dirty="0" smtClean="0"/>
              <a:t>Les Hendrickson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609600" y="1524000"/>
            <a:ext cx="8229600" cy="4678363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US" sz="2800" dirty="0" smtClean="0"/>
              <a:t>Dr. Hendrickson is a </a:t>
            </a:r>
            <a:r>
              <a:rPr lang="en-US" sz="2700" dirty="0" smtClean="0"/>
              <a:t>N</a:t>
            </a:r>
            <a:r>
              <a:rPr lang="en-US" sz="2800" dirty="0" smtClean="0"/>
              <a:t>ational Expert in Medicaid and Long-term Care Policy, with 25 years of Experience with State Medicaid Programs. </a:t>
            </a:r>
          </a:p>
          <a:p>
            <a:pPr>
              <a:defRPr/>
            </a:pPr>
            <a:r>
              <a:rPr lang="en-US" sz="2800" dirty="0" smtClean="0"/>
              <a:t>He is the Co-author of the recent Report, </a:t>
            </a:r>
            <a:r>
              <a:rPr lang="en-US" sz="2800" i="1" dirty="0" smtClean="0"/>
              <a:t>Home and Community-Based Long-Term Care: Recommendations to Improve Access for Californians,</a:t>
            </a:r>
            <a:r>
              <a:rPr lang="en-US" sz="2800" dirty="0" smtClean="0"/>
              <a:t> Giving Him a Substantive Grasp of the History, Policy and Financial Underpinnings of California’s System of Long-term Services and Supports.</a:t>
            </a:r>
            <a:endParaRPr lang="en-US" sz="2700" i="1" dirty="0" smtClean="0"/>
          </a:p>
          <a:p>
            <a:pPr>
              <a:buNone/>
              <a:defRPr/>
            </a:pPr>
            <a:r>
              <a:rPr lang="en-US" sz="2700" dirty="0" smtClean="0"/>
              <a:t> </a:t>
            </a:r>
            <a:endParaRPr lang="en-US" sz="2800" dirty="0"/>
          </a:p>
        </p:txBody>
      </p:sp>
      <p:pic>
        <p:nvPicPr>
          <p:cNvPr id="1229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3" descr="C:\Users\Laurel\AppData\Local\Temp\Olmstead logo 3203536_md.jpg"/>
          <p:cNvPicPr>
            <a:picLocks noChangeAspect="1" noChangeArrowheads="1"/>
          </p:cNvPicPr>
          <p:nvPr/>
        </p:nvPicPr>
        <p:blipFill>
          <a:blip r:embed="rId4" cstate="print"/>
          <a:srcRect r="75999"/>
          <a:stretch>
            <a:fillRect/>
          </a:stretch>
        </p:blipFill>
        <p:spPr bwMode="auto">
          <a:xfrm>
            <a:off x="304800" y="228600"/>
            <a:ext cx="9144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057400"/>
            <a:ext cx="7772400" cy="2895599"/>
          </a:xfrm>
        </p:spPr>
        <p:txBody>
          <a:bodyPr>
            <a:normAutofit fontScale="90000"/>
          </a:bodyPr>
          <a:lstStyle/>
          <a:p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> Building an Effective System of Long-term Services and Supports Through Implementation of the Federal Affordable Care Act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C:\Users\Laurel\AppData\Local\Temp\Olmstead logo 3203536_md.jpg"/>
          <p:cNvPicPr>
            <a:picLocks noChangeAspect="1" noChangeArrowheads="1"/>
          </p:cNvPicPr>
          <p:nvPr/>
        </p:nvPicPr>
        <p:blipFill>
          <a:blip r:embed="rId4" cstate="print"/>
          <a:srcRect r="76000"/>
          <a:stretch>
            <a:fillRect/>
          </a:stretch>
        </p:blipFill>
        <p:spPr bwMode="auto">
          <a:xfrm>
            <a:off x="304800" y="228600"/>
            <a:ext cx="914400" cy="1054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Classic State-level Components of </a:t>
            </a:r>
            <a:br>
              <a:rPr lang="en-US" sz="4000" dirty="0" smtClean="0"/>
            </a:br>
            <a:r>
              <a:rPr lang="en-US" sz="4000" dirty="0" smtClean="0"/>
              <a:t>Effective Long-term Living Programs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452596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sz="4800" dirty="0" smtClean="0"/>
              <a:t>Broad Array of Services</a:t>
            </a:r>
          </a:p>
          <a:p>
            <a:r>
              <a:rPr lang="en-US" sz="4800" dirty="0" smtClean="0"/>
              <a:t>Eligibility (Serve everyone, not just those who are Medicaid-eligible)</a:t>
            </a:r>
          </a:p>
          <a:p>
            <a:r>
              <a:rPr lang="en-US" sz="4800" dirty="0" smtClean="0"/>
              <a:t>Single Point-of-Entry </a:t>
            </a:r>
          </a:p>
          <a:p>
            <a:r>
              <a:rPr lang="en-US" sz="4800" dirty="0" smtClean="0"/>
              <a:t>Efficient and Timely Eligibility Determination</a:t>
            </a:r>
          </a:p>
          <a:p>
            <a:r>
              <a:rPr lang="en-US" sz="4800" dirty="0" smtClean="0"/>
              <a:t>Uniform Assessment</a:t>
            </a:r>
          </a:p>
          <a:p>
            <a:r>
              <a:rPr lang="en-US" sz="4800" dirty="0" smtClean="0"/>
              <a:t>Universal  or “Global” Budgeting (Centrally Managed Budgets and Services)</a:t>
            </a:r>
          </a:p>
          <a:p>
            <a:pPr marL="857250" indent="-857250" algn="ctr">
              <a:buNone/>
            </a:pPr>
            <a:endParaRPr lang="en-US" sz="4000" dirty="0" smtClean="0"/>
          </a:p>
          <a:p>
            <a:pPr marL="857250" indent="-857250" algn="ctr">
              <a:buNone/>
            </a:pPr>
            <a:endParaRPr lang="en-US" sz="4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C:\Users\Laurel\AppData\Local\Temp\Olmstead logo 3203536_md.jpg"/>
          <p:cNvPicPr>
            <a:picLocks noChangeAspect="1" noChangeArrowheads="1"/>
          </p:cNvPicPr>
          <p:nvPr/>
        </p:nvPicPr>
        <p:blipFill>
          <a:blip r:embed="rId4" cstate="print"/>
          <a:srcRect r="76000"/>
          <a:stretch>
            <a:fillRect/>
          </a:stretch>
        </p:blipFill>
        <p:spPr bwMode="auto">
          <a:xfrm>
            <a:off x="304800" y="228600"/>
            <a:ext cx="914400" cy="1054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Managed Care is Coming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 Long-time Reluctance to Include Aged and Persons with Disabilities in Managed Care is Over.</a:t>
            </a:r>
          </a:p>
          <a:p>
            <a:r>
              <a:rPr lang="en-US" dirty="0" smtClean="0"/>
              <a:t>Three Versions of Managed Care: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Traditional Medicare Advantage Plans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Traditional Medicaid Managed Care Programs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Accountable Care Organizations (ACOs) and Medical Homes</a:t>
            </a:r>
          </a:p>
          <a:p>
            <a:r>
              <a:rPr lang="en-US" dirty="0" smtClean="0"/>
              <a:t>1115 Waiver in California is a Hybrid.</a:t>
            </a:r>
          </a:p>
          <a:p>
            <a:pPr lvl="1"/>
            <a:endParaRPr lang="en-US" dirty="0" smtClean="0"/>
          </a:p>
          <a:p>
            <a:pPr marL="857250" indent="-857250" algn="ctr">
              <a:buNone/>
            </a:pPr>
            <a:endParaRPr lang="en-US" sz="4000" dirty="0" smtClean="0"/>
          </a:p>
          <a:p>
            <a:pPr marL="857250" indent="-857250" algn="ctr">
              <a:buNone/>
            </a:pPr>
            <a:endParaRPr lang="en-US" sz="4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C:\Users\Laurel\AppData\Local\Temp\Olmstead logo 3203536_md.jpg"/>
          <p:cNvPicPr>
            <a:picLocks noChangeAspect="1" noChangeArrowheads="1"/>
          </p:cNvPicPr>
          <p:nvPr/>
        </p:nvPicPr>
        <p:blipFill>
          <a:blip r:embed="rId4" cstate="print"/>
          <a:srcRect r="76000"/>
          <a:stretch>
            <a:fillRect/>
          </a:stretch>
        </p:blipFill>
        <p:spPr bwMode="auto">
          <a:xfrm>
            <a:off x="304800" y="228600"/>
            <a:ext cx="914400" cy="1054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What is the Affordable Care Act?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3000" dirty="0" smtClean="0"/>
              <a:t>Year-end “Throw Everything in the Kitchen Sink” Omnibus Bill.</a:t>
            </a:r>
          </a:p>
          <a:p>
            <a:r>
              <a:rPr lang="en-US" sz="3000" dirty="0" smtClean="0"/>
              <a:t>Mostly Normal Changes that Happen Every Year.</a:t>
            </a:r>
          </a:p>
          <a:p>
            <a:r>
              <a:rPr lang="en-US" sz="3000" dirty="0" smtClean="0"/>
              <a:t>However, Extraordinary Expansion of Medicaid Eligibility to 138% of Federal Poverty Level.</a:t>
            </a:r>
          </a:p>
          <a:p>
            <a:r>
              <a:rPr lang="en-US" sz="3000" dirty="0" smtClean="0"/>
              <a:t>And Extraordinary Expansion of Health Insurance for the Uninsured.</a:t>
            </a:r>
          </a:p>
          <a:p>
            <a:r>
              <a:rPr lang="en-US" sz="3000" dirty="0" smtClean="0"/>
              <a:t>Mixed Impact on Long-term Services and Supports -  Some Innovative Ideas, Some Significant Issues Unaddressed.</a:t>
            </a:r>
          </a:p>
          <a:p>
            <a:pPr marL="857250" indent="-857250" algn="ctr">
              <a:buNone/>
            </a:pPr>
            <a:endParaRPr lang="en-US" sz="4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C:\Users\Laurel\AppData\Local\Temp\Olmstead logo 3203536_md.jpg"/>
          <p:cNvPicPr>
            <a:picLocks noChangeAspect="1" noChangeArrowheads="1"/>
          </p:cNvPicPr>
          <p:nvPr/>
        </p:nvPicPr>
        <p:blipFill>
          <a:blip r:embed="rId4" cstate="print"/>
          <a:srcRect r="76000"/>
          <a:stretch>
            <a:fillRect/>
          </a:stretch>
        </p:blipFill>
        <p:spPr bwMode="auto">
          <a:xfrm>
            <a:off x="304800" y="228600"/>
            <a:ext cx="914400" cy="1054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800" dirty="0" smtClean="0"/>
              <a:t>Some Changes  Would Have Occurred in the Normal Course of Business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SzPct val="100000"/>
            </a:pPr>
            <a:r>
              <a:rPr lang="en-US" sz="4500" dirty="0" smtClean="0"/>
              <a:t>Logical Expansions of Existing Programs.</a:t>
            </a:r>
          </a:p>
          <a:p>
            <a:r>
              <a:rPr lang="en-US" sz="4500" dirty="0" smtClean="0"/>
              <a:t>Five Sections that Expand Transparency in Nursing Home Operations , Staff and Expenditure Reporting (6101-6105).</a:t>
            </a:r>
          </a:p>
          <a:p>
            <a:r>
              <a:rPr lang="en-US" sz="4500" dirty="0" smtClean="0"/>
              <a:t>Extends the Money Follows the Person Rebalancing Demonstration (Sec. 2403).</a:t>
            </a:r>
          </a:p>
          <a:p>
            <a:r>
              <a:rPr lang="en-US" sz="4500" dirty="0" smtClean="0"/>
              <a:t>Modest Expansion of Funding to Aging and Disability Resource Centers (Sec. 2405).</a:t>
            </a:r>
          </a:p>
          <a:p>
            <a:r>
              <a:rPr lang="en-US" sz="4500" dirty="0" smtClean="0"/>
              <a:t>Workforce-related Sections  Set up a Six-state, Three-year Personal and Home Care Aide State Training Program (Sec. 5507(b)).</a:t>
            </a:r>
          </a:p>
          <a:p>
            <a:pPr marL="857250" indent="-857250" algn="ctr"/>
            <a:endParaRPr lang="en-US" sz="4000" dirty="0" smtClean="0"/>
          </a:p>
          <a:p>
            <a:pPr marL="857250" indent="-857250" algn="ctr">
              <a:buNone/>
            </a:pPr>
            <a:endParaRPr lang="en-US" sz="4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C:\Users\Laurel\AppData\Local\Temp\Olmstead logo 3203536_md.jpg"/>
          <p:cNvPicPr>
            <a:picLocks noChangeAspect="1" noChangeArrowheads="1"/>
          </p:cNvPicPr>
          <p:nvPr/>
        </p:nvPicPr>
        <p:blipFill>
          <a:blip r:embed="rId4" cstate="print"/>
          <a:srcRect r="76000"/>
          <a:stretch>
            <a:fillRect/>
          </a:stretch>
        </p:blipFill>
        <p:spPr bwMode="auto">
          <a:xfrm>
            <a:off x="152400" y="0"/>
            <a:ext cx="914400" cy="1054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274638"/>
            <a:ext cx="80010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Expansion of Medicaid eligibility to </a:t>
            </a:r>
            <a:br>
              <a:rPr lang="en-US" sz="4000" dirty="0" smtClean="0"/>
            </a:br>
            <a:r>
              <a:rPr lang="en-US" sz="4000" dirty="0" smtClean="0"/>
              <a:t>138% of Federal Poverty Level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sz="3300" dirty="0" smtClean="0"/>
              <a:t>Expansion to 133% FPL, with 5% Income Disregard.</a:t>
            </a:r>
          </a:p>
          <a:p>
            <a:r>
              <a:rPr lang="en-US" sz="3300" dirty="0" smtClean="0"/>
              <a:t>Kaiser Estimates 5.9 Million New Persons by 2019. New Coverage Would Result in a Reduction of 11.2 million Uninsured Adults; </a:t>
            </a:r>
            <a:r>
              <a:rPr lang="en-US" sz="3300" b="1" dirty="0" smtClean="0"/>
              <a:t>851,000 in California. </a:t>
            </a:r>
          </a:p>
          <a:p>
            <a:r>
              <a:rPr lang="en-US" sz="3300" dirty="0" smtClean="0"/>
              <a:t>In 2014 Expansion Paid 100% by Feds, Match Declines to 93% by 2019. </a:t>
            </a:r>
          </a:p>
          <a:p>
            <a:pPr marL="857250" indent="-857250" algn="ctr">
              <a:buNone/>
            </a:pPr>
            <a:endParaRPr lang="en-US" sz="4000" dirty="0" smtClean="0"/>
          </a:p>
          <a:p>
            <a:pPr marL="857250" indent="-857250" algn="ctr">
              <a:buNone/>
            </a:pPr>
            <a:endParaRPr lang="en-US" sz="4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C:\Users\Laurel\AppData\Local\Temp\Olmstead logo 3203536_md.jpg"/>
          <p:cNvPicPr>
            <a:picLocks noChangeAspect="1" noChangeArrowheads="1"/>
          </p:cNvPicPr>
          <p:nvPr/>
        </p:nvPicPr>
        <p:blipFill>
          <a:blip r:embed="rId4" cstate="print"/>
          <a:srcRect r="76000"/>
          <a:stretch>
            <a:fillRect/>
          </a:stretch>
        </p:blipFill>
        <p:spPr bwMode="auto">
          <a:xfrm>
            <a:off x="228600" y="152400"/>
            <a:ext cx="914400" cy="1054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543800" cy="1143000"/>
          </a:xfrm>
        </p:spPr>
        <p:txBody>
          <a:bodyPr>
            <a:normAutofit/>
          </a:bodyPr>
          <a:lstStyle/>
          <a:p>
            <a:r>
              <a:rPr lang="en-US" sz="3400" dirty="0" smtClean="0"/>
              <a:t>Contains Extraordinary Expansion of Health Insurance for the Uninsured </a:t>
            </a:r>
            <a:endParaRPr lang="en-US" sz="34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4200" dirty="0" smtClean="0"/>
              <a:t>States Will:</a:t>
            </a:r>
          </a:p>
          <a:p>
            <a:pPr lvl="2">
              <a:buFont typeface="Wingdings" pitchFamily="2" charset="2"/>
              <a:buChar char="v"/>
            </a:pPr>
            <a:r>
              <a:rPr lang="en-US" sz="4300" dirty="0" smtClean="0"/>
              <a:t>Create Health Exchanges, </a:t>
            </a:r>
          </a:p>
          <a:p>
            <a:pPr lvl="2">
              <a:buFont typeface="Wingdings" pitchFamily="2" charset="2"/>
              <a:buChar char="v"/>
            </a:pPr>
            <a:r>
              <a:rPr lang="en-US" sz="4300" dirty="0" smtClean="0"/>
              <a:t>Establish Eligibility for and Enroll Uninsured,</a:t>
            </a:r>
          </a:p>
          <a:p>
            <a:pPr lvl="2">
              <a:buFont typeface="Wingdings" pitchFamily="2" charset="2"/>
              <a:buChar char="v"/>
            </a:pPr>
            <a:r>
              <a:rPr lang="en-US" sz="4300" dirty="0" smtClean="0"/>
              <a:t>Recruit Insurance Companies, </a:t>
            </a:r>
          </a:p>
          <a:p>
            <a:pPr lvl="2">
              <a:buFont typeface="Wingdings" pitchFamily="2" charset="2"/>
              <a:buChar char="v"/>
            </a:pPr>
            <a:r>
              <a:rPr lang="en-US" sz="4300" dirty="0" smtClean="0"/>
              <a:t>Obtain Bids for Insurance, </a:t>
            </a:r>
          </a:p>
          <a:p>
            <a:pPr lvl="2">
              <a:buFont typeface="Wingdings" pitchFamily="2" charset="2"/>
              <a:buChar char="v"/>
            </a:pPr>
            <a:r>
              <a:rPr lang="en-US" sz="4300" dirty="0" smtClean="0"/>
              <a:t>Set Policy Limits and Premium Costs</a:t>
            </a:r>
          </a:p>
          <a:p>
            <a:r>
              <a:rPr lang="en-US" sz="4200" dirty="0" smtClean="0"/>
              <a:t>24 Million New People Could Get Insurance by 2019. </a:t>
            </a:r>
          </a:p>
          <a:p>
            <a:r>
              <a:rPr lang="en-US" sz="4200" dirty="0" smtClean="0"/>
              <a:t>Each State Got $1 Million Grant to Plan for Exchanges.</a:t>
            </a:r>
          </a:p>
          <a:p>
            <a:r>
              <a:rPr lang="en-US" sz="4200" dirty="0" smtClean="0"/>
              <a:t>If States Don’t Do This Then Federal Level Will Set Up Exchanges for the State.</a:t>
            </a:r>
          </a:p>
          <a:p>
            <a:r>
              <a:rPr lang="en-US" sz="4200" dirty="0" smtClean="0"/>
              <a:t>Court Fights over Individual Mandate.</a:t>
            </a:r>
          </a:p>
          <a:p>
            <a:pPr marL="857250" indent="-857250" algn="ctr">
              <a:buNone/>
            </a:pPr>
            <a:endParaRPr lang="en-US" sz="4000" dirty="0" smtClean="0"/>
          </a:p>
          <a:p>
            <a:pPr marL="857250" indent="-857250" algn="ctr">
              <a:buNone/>
            </a:pPr>
            <a:endParaRPr lang="en-US" sz="4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C:\Users\Laurel\AppData\Local\Temp\Olmstead logo 3203536_md.jpg"/>
          <p:cNvPicPr>
            <a:picLocks noChangeAspect="1" noChangeArrowheads="1"/>
          </p:cNvPicPr>
          <p:nvPr/>
        </p:nvPicPr>
        <p:blipFill>
          <a:blip r:embed="rId4" cstate="print"/>
          <a:srcRect r="76000"/>
          <a:stretch>
            <a:fillRect/>
          </a:stretch>
        </p:blipFill>
        <p:spPr bwMode="auto">
          <a:xfrm>
            <a:off x="304800" y="228600"/>
            <a:ext cx="914400" cy="1054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ACA Has Mixed Impact on Long-term Living, Has Some Innovative Ideas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sz="4000" dirty="0" smtClean="0"/>
              <a:t>Creates National Insurance, the Community Living Assistance Services and Supports, called CLASS Act (Section 8002).</a:t>
            </a:r>
          </a:p>
          <a:p>
            <a:r>
              <a:rPr lang="en-US" sz="4000" dirty="0" smtClean="0"/>
              <a:t>Creates Community First Choice Option for Personal Care Services with 6% Enhanced Federal Match (Section 2401).</a:t>
            </a:r>
          </a:p>
          <a:p>
            <a:r>
              <a:rPr lang="en-US" sz="4000" dirty="0" smtClean="0"/>
              <a:t>Creates a Medicaid Health Home program with 90% Federal Match for Physician Practices to Care for Persons with Chronic Medical and Mental Health Conditions (Section 2703).</a:t>
            </a:r>
          </a:p>
          <a:p>
            <a:pPr marL="857250" indent="-857250" algn="ctr">
              <a:buNone/>
            </a:pPr>
            <a:r>
              <a:rPr lang="en-US" sz="4000" dirty="0" smtClean="0"/>
              <a:t> </a:t>
            </a:r>
          </a:p>
          <a:p>
            <a:pPr marL="857250" indent="-857250" algn="ctr">
              <a:buNone/>
            </a:pPr>
            <a:endParaRPr lang="en-US" sz="4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C:\Users\Laurel\AppData\Local\Temp\Olmstead logo 3203536_md.jpg"/>
          <p:cNvPicPr>
            <a:picLocks noChangeAspect="1" noChangeArrowheads="1"/>
          </p:cNvPicPr>
          <p:nvPr/>
        </p:nvPicPr>
        <p:blipFill>
          <a:blip r:embed="rId4" cstate="print"/>
          <a:srcRect r="76000"/>
          <a:stretch>
            <a:fillRect/>
          </a:stretch>
        </p:blipFill>
        <p:spPr bwMode="auto">
          <a:xfrm>
            <a:off x="304800" y="228600"/>
            <a:ext cx="914400" cy="1054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6200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Mixed Impact on Long-term Living, with Some Innovative Ideas, (cont.)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609600" y="1752600"/>
            <a:ext cx="8229600" cy="4525963"/>
          </a:xfrm>
        </p:spPr>
        <p:txBody>
          <a:bodyPr>
            <a:normAutofit/>
          </a:bodyPr>
          <a:lstStyle/>
          <a:p>
            <a:r>
              <a:rPr lang="en-US" sz="3000" dirty="0" smtClean="0"/>
              <a:t> Set up Community Care Transition Program (Section 3026).</a:t>
            </a:r>
          </a:p>
          <a:p>
            <a:pPr>
              <a:defRPr/>
            </a:pPr>
            <a:r>
              <a:rPr lang="en-US" sz="3000" dirty="0" smtClean="0"/>
              <a:t>Creates the Balancing Incentive Program (Section 10202).</a:t>
            </a:r>
          </a:p>
          <a:p>
            <a:pPr>
              <a:defRPr/>
            </a:pPr>
            <a:r>
              <a:rPr lang="en-US" sz="3000" dirty="0" smtClean="0"/>
              <a:t>Fixed problems in 1915(</a:t>
            </a:r>
            <a:r>
              <a:rPr lang="en-US" sz="3000" dirty="0" err="1" smtClean="0"/>
              <a:t>i</a:t>
            </a:r>
            <a:r>
              <a:rPr lang="en-US" sz="3000" dirty="0" smtClean="0"/>
              <a:t>) and Gave Authority to Secretary of Health and Human Services to Emphasize Home and Community-based Services (Section 2402).</a:t>
            </a:r>
          </a:p>
          <a:p>
            <a:pPr marL="857250" indent="-857250" algn="ctr">
              <a:buNone/>
            </a:pPr>
            <a:endParaRPr lang="en-US" sz="4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C:\Users\Laurel\AppData\Local\Temp\Olmstead logo 3203536_md.jpg"/>
          <p:cNvPicPr>
            <a:picLocks noChangeAspect="1" noChangeArrowheads="1"/>
          </p:cNvPicPr>
          <p:nvPr/>
        </p:nvPicPr>
        <p:blipFill>
          <a:blip r:embed="rId4" cstate="print"/>
          <a:srcRect r="76000"/>
          <a:stretch>
            <a:fillRect/>
          </a:stretch>
        </p:blipFill>
        <p:spPr bwMode="auto">
          <a:xfrm>
            <a:off x="304800" y="228600"/>
            <a:ext cx="914400" cy="1054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5438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Mixed Impact on Long-term Living, Does Not Address Significant Issues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609600" y="19812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Long-term Care Payment Authority is Still Fragmented for Persons Who are Dually-eligible for Medicare and Medicaid.</a:t>
            </a:r>
          </a:p>
          <a:p>
            <a:r>
              <a:rPr lang="en-US" sz="2800" dirty="0" smtClean="0"/>
              <a:t>Persons in Nursing Homes and on Medicaid Home and Community-based Waiver Programs are “Carved Out” of Managed Care and Accountable Care Organizations.</a:t>
            </a:r>
          </a:p>
          <a:p>
            <a:pPr marL="857250" indent="-857250" algn="ctr">
              <a:buNone/>
            </a:pPr>
            <a:endParaRPr lang="en-US" sz="4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C:\Users\Laurel\AppData\Local\Temp\Olmstead logo 3203536_md.jpg"/>
          <p:cNvPicPr>
            <a:picLocks noChangeAspect="1" noChangeArrowheads="1"/>
          </p:cNvPicPr>
          <p:nvPr/>
        </p:nvPicPr>
        <p:blipFill>
          <a:blip r:embed="rId4" cstate="print"/>
          <a:srcRect r="76000"/>
          <a:stretch>
            <a:fillRect/>
          </a:stretch>
        </p:blipFill>
        <p:spPr bwMode="auto">
          <a:xfrm>
            <a:off x="304800" y="228600"/>
            <a:ext cx="914400" cy="1054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Diversion, Transition and Care Management 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>
            <a:noAutofit/>
          </a:bodyPr>
          <a:lstStyle/>
          <a:p>
            <a:r>
              <a:rPr lang="en-US" sz="2500" dirty="0" smtClean="0"/>
              <a:t>Where do Independent Living Centers and Community-based Organizations Fit into Health Care Reform?</a:t>
            </a:r>
            <a:endParaRPr lang="en-US" sz="1200" dirty="0" smtClean="0"/>
          </a:p>
          <a:p>
            <a:endParaRPr lang="en-US" sz="1200" dirty="0" smtClean="0"/>
          </a:p>
          <a:p>
            <a:pPr lvl="2">
              <a:buFont typeface="Wingdings" pitchFamily="2" charset="2"/>
              <a:buChar char="v"/>
              <a:defRPr/>
            </a:pPr>
            <a:r>
              <a:rPr lang="en-US" sz="2500" dirty="0" smtClean="0"/>
              <a:t> Work with Hospitals, Managed Care Organizations, </a:t>
            </a:r>
          </a:p>
          <a:p>
            <a:pPr lvl="2">
              <a:buNone/>
              <a:defRPr/>
            </a:pPr>
            <a:r>
              <a:rPr lang="en-US" sz="2500" dirty="0" smtClean="0"/>
              <a:t>     and Accountable Care Organizations to Provide Care</a:t>
            </a:r>
          </a:p>
          <a:p>
            <a:pPr lvl="2">
              <a:buNone/>
              <a:defRPr/>
            </a:pPr>
            <a:r>
              <a:rPr lang="en-US" sz="2500" dirty="0" smtClean="0"/>
              <a:t>     Transition and Care Management Activities.</a:t>
            </a:r>
          </a:p>
          <a:p>
            <a:pPr lvl="2">
              <a:buFont typeface="Wingdings" pitchFamily="2" charset="2"/>
              <a:buChar char="v"/>
              <a:defRPr/>
            </a:pPr>
            <a:r>
              <a:rPr lang="en-US" sz="2500" dirty="0" smtClean="0"/>
              <a:t> Work with State Medicaid Agencies to Support their </a:t>
            </a:r>
          </a:p>
          <a:p>
            <a:pPr lvl="2">
              <a:buNone/>
              <a:defRPr/>
            </a:pPr>
            <a:r>
              <a:rPr lang="en-US" sz="2500" dirty="0" smtClean="0"/>
              <a:t>     Transition Programs Inside and Outside of the ACA.</a:t>
            </a:r>
          </a:p>
          <a:p>
            <a:pPr lvl="2">
              <a:buFont typeface="Wingdings" pitchFamily="2" charset="2"/>
              <a:buChar char="v"/>
              <a:defRPr/>
            </a:pPr>
            <a:r>
              <a:rPr lang="en-US" sz="2500" dirty="0" smtClean="0"/>
              <a:t> Manage or Provide Waiver Services or Self-directed </a:t>
            </a:r>
          </a:p>
          <a:p>
            <a:pPr lvl="2">
              <a:buNone/>
              <a:defRPr/>
            </a:pPr>
            <a:r>
              <a:rPr lang="en-US" sz="2500" dirty="0" smtClean="0"/>
              <a:t>     Management Activities.</a:t>
            </a:r>
          </a:p>
          <a:p>
            <a:pPr marL="857250" indent="-857250" algn="ctr">
              <a:buNone/>
            </a:pPr>
            <a:r>
              <a:rPr lang="en-US" sz="2500" dirty="0" smtClean="0"/>
              <a:t> </a:t>
            </a:r>
          </a:p>
          <a:p>
            <a:pPr marL="857250" indent="-857250" algn="ctr">
              <a:buNone/>
            </a:pPr>
            <a:endParaRPr lang="en-US" sz="25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C:\Users\Laurel\AppData\Local\Temp\Olmstead logo 3203536_md.jpg"/>
          <p:cNvPicPr>
            <a:picLocks noChangeAspect="1" noChangeArrowheads="1"/>
          </p:cNvPicPr>
          <p:nvPr/>
        </p:nvPicPr>
        <p:blipFill>
          <a:blip r:embed="rId4" cstate="print"/>
          <a:srcRect r="76000"/>
          <a:stretch>
            <a:fillRect/>
          </a:stretch>
        </p:blipFill>
        <p:spPr bwMode="auto">
          <a:xfrm>
            <a:off x="304800" y="228600"/>
            <a:ext cx="914400" cy="1054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524000"/>
            <a:ext cx="7772400" cy="2895599"/>
          </a:xfrm>
        </p:spPr>
        <p:txBody>
          <a:bodyPr>
            <a:normAutofit/>
          </a:bodyPr>
          <a:lstStyle/>
          <a:p>
            <a:r>
              <a:rPr lang="en-US" dirty="0" smtClean="0"/>
              <a:t>Brought to you by</a:t>
            </a:r>
            <a:br>
              <a:rPr lang="en-US" dirty="0" smtClean="0"/>
            </a:br>
            <a:r>
              <a:rPr lang="en-US" dirty="0" smtClean="0"/>
              <a:t>The California Foundation for Independent Living Centers, Inc.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C:\Users\Laurel\AppData\Local\Temp\Olmstead logo 3203536_md.jpg"/>
          <p:cNvPicPr>
            <a:picLocks noChangeAspect="1" noChangeArrowheads="1"/>
          </p:cNvPicPr>
          <p:nvPr/>
        </p:nvPicPr>
        <p:blipFill>
          <a:blip r:embed="rId4" cstate="print"/>
          <a:srcRect r="76000"/>
          <a:stretch>
            <a:fillRect/>
          </a:stretch>
        </p:blipFill>
        <p:spPr bwMode="auto">
          <a:xfrm>
            <a:off x="304800" y="228600"/>
            <a:ext cx="914400" cy="1054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4400" dirty="0" smtClean="0"/>
              <a:t>Questions? </a:t>
            </a:r>
            <a:endParaRPr lang="en-US" sz="4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C:\Users\Laurel\AppData\Local\Temp\Olmstead logo 3203536_md.jpg"/>
          <p:cNvPicPr>
            <a:picLocks noChangeAspect="1" noChangeArrowheads="1"/>
          </p:cNvPicPr>
          <p:nvPr/>
        </p:nvPicPr>
        <p:blipFill>
          <a:blip r:embed="rId4" cstate="print"/>
          <a:srcRect r="76000"/>
          <a:stretch>
            <a:fillRect/>
          </a:stretch>
        </p:blipFill>
        <p:spPr bwMode="auto">
          <a:xfrm>
            <a:off x="304800" y="228600"/>
            <a:ext cx="914400" cy="1054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 marL="857250" indent="-857250" algn="ctr">
              <a:buNone/>
            </a:pPr>
            <a:r>
              <a:rPr lang="en-US" sz="4000" dirty="0" smtClean="0"/>
              <a:t>Part III: Expanding on Long-term Services and Supports Provisions &amp;  Update on Progress in California</a:t>
            </a:r>
          </a:p>
          <a:p>
            <a:pPr marL="857250" indent="-857250" algn="ctr">
              <a:buNone/>
            </a:pPr>
            <a:endParaRPr lang="en-US" sz="4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C:\Users\Laurel\AppData\Local\Temp\Olmstead logo 3203536_md.jpg"/>
          <p:cNvPicPr>
            <a:picLocks noChangeAspect="1" noChangeArrowheads="1"/>
          </p:cNvPicPr>
          <p:nvPr/>
        </p:nvPicPr>
        <p:blipFill>
          <a:blip r:embed="rId4" cstate="print"/>
          <a:srcRect r="76000"/>
          <a:stretch>
            <a:fillRect/>
          </a:stretch>
        </p:blipFill>
        <p:spPr bwMode="auto">
          <a:xfrm>
            <a:off x="304800" y="228600"/>
            <a:ext cx="914400" cy="1054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5"/>
          <p:cNvSpPr>
            <a:spLocks noGrp="1"/>
          </p:cNvSpPr>
          <p:nvPr>
            <p:ph type="title"/>
          </p:nvPr>
        </p:nvSpPr>
        <p:spPr>
          <a:xfrm>
            <a:off x="1447800" y="304800"/>
            <a:ext cx="7010400" cy="1020763"/>
          </a:xfrm>
        </p:spPr>
        <p:txBody>
          <a:bodyPr/>
          <a:lstStyle/>
          <a:p>
            <a:pPr eaLnBrk="1" hangingPunct="1"/>
            <a:r>
              <a:rPr lang="en-US" sz="3600" dirty="0" smtClean="0"/>
              <a:t>Sarah </a:t>
            </a:r>
            <a:r>
              <a:rPr lang="en-US" sz="3600" dirty="0" err="1" smtClean="0"/>
              <a:t>Steenhausen</a:t>
            </a:r>
            <a:endParaRPr lang="en-US" sz="3600" dirty="0" smtClean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609600" y="1295400"/>
            <a:ext cx="8229600" cy="4678363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US" sz="2800" dirty="0" smtClean="0"/>
              <a:t>Sarah Holds a Master’s of Science Degree and Serves as Senior Policy Advisor for The SCAN Foundation</a:t>
            </a:r>
          </a:p>
          <a:p>
            <a:pPr>
              <a:defRPr/>
            </a:pPr>
            <a:r>
              <a:rPr lang="en-US" sz="2800" dirty="0" smtClean="0">
                <a:latin typeface="Calibri" pitchFamily="34" charset="0"/>
              </a:rPr>
              <a:t>The Mission of The SCAN Foundation is to Advance the Development of a Sustainable Continuum of Quality Care for Seniors.</a:t>
            </a:r>
          </a:p>
          <a:p>
            <a:pPr>
              <a:defRPr/>
            </a:pPr>
            <a:r>
              <a:rPr lang="en-US" sz="2800" dirty="0" smtClean="0">
                <a:latin typeface="Calibri" pitchFamily="34" charset="0"/>
              </a:rPr>
              <a:t>The SCAN Foundation’s Funding Priorities Include:</a:t>
            </a:r>
          </a:p>
          <a:p>
            <a:pPr lvl="4">
              <a:buFont typeface="Wingdings" pitchFamily="2" charset="2"/>
              <a:buChar char="v"/>
              <a:defRPr/>
            </a:pPr>
            <a:r>
              <a:rPr lang="en-US" sz="2700" dirty="0" smtClean="0">
                <a:latin typeface="Calibri" pitchFamily="34" charset="0"/>
              </a:rPr>
              <a:t> Public Engagement</a:t>
            </a:r>
          </a:p>
          <a:p>
            <a:pPr lvl="4">
              <a:buFont typeface="Wingdings" pitchFamily="2" charset="2"/>
              <a:buChar char="v"/>
              <a:defRPr/>
            </a:pPr>
            <a:r>
              <a:rPr lang="en-US" sz="2700" dirty="0" smtClean="0">
                <a:latin typeface="Calibri" pitchFamily="34" charset="0"/>
              </a:rPr>
              <a:t> Policy Development</a:t>
            </a:r>
          </a:p>
          <a:p>
            <a:pPr lvl="4">
              <a:buFont typeface="Wingdings" pitchFamily="2" charset="2"/>
              <a:buChar char="v"/>
              <a:defRPr/>
            </a:pPr>
            <a:r>
              <a:rPr lang="en-US" sz="2700" dirty="0" smtClean="0">
                <a:latin typeface="Calibri" pitchFamily="34" charset="0"/>
              </a:rPr>
              <a:t> Promising Practices</a:t>
            </a:r>
            <a:endParaRPr lang="en-US" sz="2700" dirty="0" smtClean="0"/>
          </a:p>
          <a:p>
            <a:pPr>
              <a:defRPr/>
            </a:pPr>
            <a:endParaRPr lang="en-US" sz="2800" dirty="0"/>
          </a:p>
        </p:txBody>
      </p:sp>
      <p:pic>
        <p:nvPicPr>
          <p:cNvPr id="1229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3" descr="C:\Users\Laurel\AppData\Local\Temp\Olmstead logo 3203536_md.jpg"/>
          <p:cNvPicPr>
            <a:picLocks noChangeAspect="1" noChangeArrowheads="1"/>
          </p:cNvPicPr>
          <p:nvPr/>
        </p:nvPicPr>
        <p:blipFill>
          <a:blip r:embed="rId4" cstate="print"/>
          <a:srcRect r="75999"/>
          <a:stretch>
            <a:fillRect/>
          </a:stretch>
        </p:blipFill>
        <p:spPr bwMode="auto">
          <a:xfrm>
            <a:off x="304800" y="228600"/>
            <a:ext cx="9144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What We’ve Heard Today</a:t>
            </a:r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b="1" u="sng" dirty="0" smtClean="0">
                <a:latin typeface="Calibri" pitchFamily="34" charset="0"/>
              </a:rPr>
              <a:t>Importance of ACA for LTSS Systems Reform</a:t>
            </a:r>
          </a:p>
          <a:p>
            <a:pPr algn="ctr">
              <a:buNone/>
            </a:pPr>
            <a:endParaRPr lang="en-US" sz="1200" b="1" dirty="0" smtClean="0">
              <a:latin typeface="Calibri" pitchFamily="34" charset="0"/>
            </a:endParaRPr>
          </a:p>
          <a:p>
            <a:pPr lvl="1">
              <a:buFontTx/>
              <a:buChar char="•"/>
            </a:pPr>
            <a:r>
              <a:rPr lang="en-US" dirty="0" smtClean="0"/>
              <a:t>Address System Fragmentation and Better Align Incentives to Coordinate Care</a:t>
            </a:r>
          </a:p>
          <a:p>
            <a:pPr lvl="1">
              <a:buFontTx/>
              <a:buChar char="•"/>
            </a:pPr>
            <a:r>
              <a:rPr lang="en-US" dirty="0" smtClean="0"/>
              <a:t>Increase Access to HCBS </a:t>
            </a:r>
          </a:p>
          <a:p>
            <a:pPr lvl="1">
              <a:buFontTx/>
              <a:buChar char="•"/>
            </a:pPr>
            <a:r>
              <a:rPr lang="en-US" dirty="0" smtClean="0"/>
              <a:t>Provide New Tools for Individual LTC Financing </a:t>
            </a:r>
          </a:p>
          <a:p>
            <a:pPr marL="857250" indent="-857250" algn="ctr">
              <a:buNone/>
            </a:pPr>
            <a:endParaRPr lang="en-US" sz="4000" b="1" u="sng" dirty="0" smtClean="0">
              <a:solidFill>
                <a:schemeClr val="accent2"/>
              </a:solidFill>
              <a:latin typeface="Calibri" pitchFamily="34" charset="0"/>
            </a:endParaRPr>
          </a:p>
          <a:p>
            <a:pPr marL="857250" indent="-857250" algn="ctr">
              <a:buNone/>
            </a:pPr>
            <a:endParaRPr lang="en-US" sz="4000" dirty="0" smtClean="0"/>
          </a:p>
          <a:p>
            <a:pPr marL="857250" indent="-857250" algn="ctr">
              <a:buNone/>
            </a:pPr>
            <a:endParaRPr lang="en-US" sz="4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C:\Users\Laurel\AppData\Local\Temp\Olmstead logo 3203536_md.jpg"/>
          <p:cNvPicPr>
            <a:picLocks noChangeAspect="1" noChangeArrowheads="1"/>
          </p:cNvPicPr>
          <p:nvPr/>
        </p:nvPicPr>
        <p:blipFill>
          <a:blip r:embed="rId4" cstate="print"/>
          <a:srcRect r="76000"/>
          <a:stretch>
            <a:fillRect/>
          </a:stretch>
        </p:blipFill>
        <p:spPr bwMode="auto">
          <a:xfrm>
            <a:off x="304800" y="228600"/>
            <a:ext cx="914400" cy="1054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/>
              <a:t>LTSS Opportunities in the ACA:</a:t>
            </a:r>
            <a:br>
              <a:rPr lang="en-US" sz="4000" b="1" dirty="0" smtClean="0"/>
            </a:br>
            <a:r>
              <a:rPr lang="en-US" sz="4000" b="1" dirty="0" smtClean="0"/>
              <a:t>CLASS</a:t>
            </a:r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000" b="1" dirty="0" smtClean="0"/>
              <a:t> </a:t>
            </a:r>
            <a:r>
              <a:rPr lang="en-US" sz="3000" b="1" u="sng" dirty="0" smtClean="0"/>
              <a:t>Community Living Assistance Services and Supports Act</a:t>
            </a:r>
            <a:endParaRPr lang="en-US" sz="3000" b="1" dirty="0" smtClean="0"/>
          </a:p>
          <a:p>
            <a:pPr lvl="1">
              <a:buFontTx/>
              <a:buChar char="•"/>
            </a:pPr>
            <a:r>
              <a:rPr lang="en-US" sz="3000" dirty="0" smtClean="0"/>
              <a:t>CLASS is a Voluntary, Federally Administered Public LTC Insurance Program</a:t>
            </a:r>
          </a:p>
          <a:p>
            <a:pPr lvl="1">
              <a:buFontTx/>
              <a:buChar char="•"/>
            </a:pPr>
            <a:r>
              <a:rPr lang="en-US" sz="3000" dirty="0" smtClean="0"/>
              <a:t>Working Individuals Eligible</a:t>
            </a:r>
          </a:p>
          <a:p>
            <a:pPr lvl="1">
              <a:buFontTx/>
              <a:buChar char="•"/>
            </a:pPr>
            <a:r>
              <a:rPr lang="en-US" sz="3000" dirty="0" smtClean="0"/>
              <a:t>No Exclusions</a:t>
            </a:r>
          </a:p>
          <a:p>
            <a:pPr lvl="1">
              <a:buFontTx/>
              <a:buChar char="•"/>
            </a:pPr>
            <a:r>
              <a:rPr lang="en-US" sz="3000" dirty="0" smtClean="0"/>
              <a:t>Premiums Vary Based on Age</a:t>
            </a:r>
          </a:p>
          <a:p>
            <a:pPr lvl="1">
              <a:buFontTx/>
              <a:buChar char="•"/>
            </a:pPr>
            <a:r>
              <a:rPr lang="en-US" sz="3000" dirty="0" smtClean="0"/>
              <a:t>Financed by Enrollee Contributions Only: No Taxpayer Dollars</a:t>
            </a:r>
          </a:p>
          <a:p>
            <a:pPr marL="857250" indent="-857250" algn="ctr">
              <a:buNone/>
            </a:pPr>
            <a:r>
              <a:rPr lang="en-US" sz="3000" dirty="0" smtClean="0"/>
              <a:t> </a:t>
            </a:r>
          </a:p>
          <a:p>
            <a:pPr marL="857250" indent="-857250" algn="ctr">
              <a:buNone/>
            </a:pPr>
            <a:endParaRPr lang="en-US" sz="4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C:\Users\Laurel\AppData\Local\Temp\Olmstead logo 3203536_md.jpg"/>
          <p:cNvPicPr>
            <a:picLocks noChangeAspect="1" noChangeArrowheads="1"/>
          </p:cNvPicPr>
          <p:nvPr/>
        </p:nvPicPr>
        <p:blipFill>
          <a:blip r:embed="rId4" cstate="print"/>
          <a:srcRect r="76000"/>
          <a:stretch>
            <a:fillRect/>
          </a:stretch>
        </p:blipFill>
        <p:spPr bwMode="auto">
          <a:xfrm>
            <a:off x="304800" y="228600"/>
            <a:ext cx="914400" cy="1054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/>
              <a:t>CLASS: </a:t>
            </a:r>
            <a:br>
              <a:rPr lang="en-US" sz="4000" b="1" dirty="0" smtClean="0"/>
            </a:br>
            <a:r>
              <a:rPr lang="en-US" sz="4000" b="1" dirty="0" smtClean="0"/>
              <a:t>How it Will Work</a:t>
            </a:r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</a:t>
            </a:r>
            <a:endParaRPr lang="en-US" sz="2600" dirty="0" smtClean="0"/>
          </a:p>
          <a:p>
            <a:r>
              <a:rPr lang="en-US" sz="2800" dirty="0" smtClean="0"/>
              <a:t>Employers Choose to Offer it as a Benefit to Employees</a:t>
            </a:r>
          </a:p>
          <a:p>
            <a:r>
              <a:rPr lang="en-US" sz="2800" dirty="0" smtClean="0"/>
              <a:t>Employee Payroll Deduction/Opt-out Provisions</a:t>
            </a:r>
          </a:p>
          <a:p>
            <a:r>
              <a:rPr lang="en-US" sz="2800" dirty="0" smtClean="0"/>
              <a:t>5-year Vesting Period</a:t>
            </a:r>
          </a:p>
          <a:p>
            <a:r>
              <a:rPr lang="en-US" sz="2800" dirty="0" smtClean="0"/>
              <a:t>Cash Benefit with 2-3 Deficits in Activities of Daily Living</a:t>
            </a:r>
          </a:p>
          <a:p>
            <a:pPr marL="857250" indent="-857250" algn="ctr">
              <a:buNone/>
            </a:pPr>
            <a:endParaRPr lang="en-US" sz="2600" dirty="0" smtClean="0"/>
          </a:p>
          <a:p>
            <a:pPr marL="857250" indent="-857250" algn="ctr">
              <a:buNone/>
            </a:pPr>
            <a:endParaRPr lang="en-US" sz="4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C:\Users\Laurel\AppData\Local\Temp\Olmstead logo 3203536_md.jpg"/>
          <p:cNvPicPr>
            <a:picLocks noChangeAspect="1" noChangeArrowheads="1"/>
          </p:cNvPicPr>
          <p:nvPr/>
        </p:nvPicPr>
        <p:blipFill>
          <a:blip r:embed="rId4" cstate="print"/>
          <a:srcRect r="76000"/>
          <a:stretch>
            <a:fillRect/>
          </a:stretch>
        </p:blipFill>
        <p:spPr bwMode="auto">
          <a:xfrm>
            <a:off x="304800" y="228600"/>
            <a:ext cx="914400" cy="1054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/>
              <a:t>CLASS:</a:t>
            </a:r>
            <a:br>
              <a:rPr lang="en-US" sz="4000" b="1" dirty="0" smtClean="0"/>
            </a:br>
            <a:r>
              <a:rPr lang="en-US" sz="4000" b="1" dirty="0" smtClean="0"/>
              <a:t>What it Represents</a:t>
            </a:r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sz="3000" dirty="0" smtClean="0"/>
              <a:t>New Approach to LTSS Financing</a:t>
            </a:r>
          </a:p>
          <a:p>
            <a:r>
              <a:rPr lang="en-US" sz="3000" dirty="0" smtClean="0"/>
              <a:t>Choice of Where and How to Receive Care</a:t>
            </a:r>
          </a:p>
          <a:p>
            <a:r>
              <a:rPr lang="en-US" sz="3000" dirty="0" smtClean="0"/>
              <a:t>Stable Source of Funding </a:t>
            </a:r>
          </a:p>
          <a:p>
            <a:r>
              <a:rPr lang="en-US" sz="3000" dirty="0" smtClean="0"/>
              <a:t>New Consumer-direction in Care</a:t>
            </a:r>
          </a:p>
          <a:p>
            <a:r>
              <a:rPr lang="en-US" sz="3000" dirty="0" smtClean="0"/>
              <a:t>For More Information, See the CLASS TA Series </a:t>
            </a:r>
            <a:r>
              <a:rPr lang="en-US" sz="3000" u="sng" dirty="0" smtClean="0"/>
              <a:t>www.thescanfoundation.org</a:t>
            </a:r>
          </a:p>
          <a:p>
            <a:pPr>
              <a:buFont typeface="Arial" charset="0"/>
              <a:buChar char="–"/>
            </a:pPr>
            <a:endParaRPr lang="en-US" sz="4000" dirty="0" smtClean="0"/>
          </a:p>
          <a:p>
            <a:pPr marL="857250" indent="-857250" algn="ctr">
              <a:buNone/>
            </a:pPr>
            <a:endParaRPr lang="en-US" sz="4000" dirty="0" smtClean="0"/>
          </a:p>
          <a:p>
            <a:pPr marL="857250" indent="-857250" algn="ctr">
              <a:buNone/>
            </a:pPr>
            <a:endParaRPr lang="en-US" sz="4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C:\Users\Laurel\AppData\Local\Temp\Olmstead logo 3203536_md.jpg"/>
          <p:cNvPicPr>
            <a:picLocks noChangeAspect="1" noChangeArrowheads="1"/>
          </p:cNvPicPr>
          <p:nvPr/>
        </p:nvPicPr>
        <p:blipFill>
          <a:blip r:embed="rId4" cstate="print"/>
          <a:srcRect r="76000"/>
          <a:stretch>
            <a:fillRect/>
          </a:stretch>
        </p:blipFill>
        <p:spPr bwMode="auto">
          <a:xfrm>
            <a:off x="304800" y="228600"/>
            <a:ext cx="914400" cy="1054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/>
              <a:t>CLASS:</a:t>
            </a:r>
            <a:br>
              <a:rPr lang="en-US" sz="4000" b="1" dirty="0" smtClean="0"/>
            </a:br>
            <a:r>
              <a:rPr lang="en-US" sz="4000" b="1" dirty="0" smtClean="0"/>
              <a:t>Keys to Success</a:t>
            </a:r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143000" y="17526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 marL="373063" indent="-373063" defTabSz="992188"/>
            <a:r>
              <a:rPr lang="en-US" dirty="0" smtClean="0"/>
              <a:t>Engage individuals</a:t>
            </a:r>
          </a:p>
          <a:p>
            <a:pPr marL="373063" indent="-373063" defTabSz="992188"/>
            <a:r>
              <a:rPr lang="en-US" dirty="0" smtClean="0"/>
              <a:t>Engage employers</a:t>
            </a:r>
          </a:p>
          <a:p>
            <a:pPr marL="373063" indent="-373063" defTabSz="992188"/>
            <a:r>
              <a:rPr lang="en-US" dirty="0" smtClean="0"/>
              <a:t>Paradigm shift</a:t>
            </a:r>
          </a:p>
          <a:p>
            <a:pPr marL="857250" indent="-857250" algn="ctr">
              <a:buNone/>
            </a:pPr>
            <a:r>
              <a:rPr lang="en-US" sz="2800" dirty="0" smtClean="0"/>
              <a:t> </a:t>
            </a:r>
          </a:p>
          <a:p>
            <a:pPr marL="857250" indent="-857250" algn="ctr">
              <a:buNone/>
            </a:pPr>
            <a:endParaRPr lang="en-US" sz="4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C:\Users\Laurel\AppData\Local\Temp\Olmstead logo 3203536_md.jpg"/>
          <p:cNvPicPr>
            <a:picLocks noChangeAspect="1" noChangeArrowheads="1"/>
          </p:cNvPicPr>
          <p:nvPr/>
        </p:nvPicPr>
        <p:blipFill>
          <a:blip r:embed="rId4" cstate="print"/>
          <a:srcRect r="76000"/>
          <a:stretch>
            <a:fillRect/>
          </a:stretch>
        </p:blipFill>
        <p:spPr bwMode="auto">
          <a:xfrm>
            <a:off x="304800" y="228600"/>
            <a:ext cx="914400" cy="1054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/>
              <a:t>LTSS Opportunities in the ACA:</a:t>
            </a:r>
            <a:br>
              <a:rPr lang="en-US" sz="4000" b="1" dirty="0" smtClean="0"/>
            </a:br>
            <a:r>
              <a:rPr lang="en-US" sz="4000" b="1" dirty="0" smtClean="0"/>
              <a:t>Expanding Access to HCBS</a:t>
            </a:r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533400" y="17526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sz="2800" b="1" u="sng" dirty="0" smtClean="0">
                <a:latin typeface="Calibri" pitchFamily="34" charset="0"/>
              </a:rPr>
              <a:t>How the ACA Expands Access to HCBS</a:t>
            </a:r>
            <a:r>
              <a:rPr lang="en-US" sz="2800" dirty="0" smtClean="0">
                <a:latin typeface="Calibri" pitchFamily="34" charset="0"/>
              </a:rPr>
              <a:t>:</a:t>
            </a:r>
          </a:p>
          <a:p>
            <a:pPr marL="373063" indent="-373063" defTabSz="992188">
              <a:lnSpc>
                <a:spcPct val="80000"/>
              </a:lnSpc>
              <a:buNone/>
            </a:pPr>
            <a:endParaRPr lang="en-US" sz="2800" dirty="0" smtClean="0">
              <a:latin typeface="Calibri" pitchFamily="34" charset="0"/>
            </a:endParaRPr>
          </a:p>
          <a:p>
            <a:pPr marL="373063" indent="-373063" defTabSz="992188">
              <a:lnSpc>
                <a:spcPct val="80000"/>
              </a:lnSpc>
              <a:buFont typeface="Arial" charset="0"/>
              <a:buChar char="•"/>
            </a:pPr>
            <a:r>
              <a:rPr lang="en-US" sz="2800" dirty="0" smtClean="0">
                <a:latin typeface="Calibri" pitchFamily="34" charset="0"/>
              </a:rPr>
              <a:t>Provides Financial Incentives, New State Plan Options for HCBS</a:t>
            </a:r>
          </a:p>
          <a:p>
            <a:pPr marL="806450" lvl="1" indent="-309563" defTabSz="992188">
              <a:lnSpc>
                <a:spcPct val="80000"/>
              </a:lnSpc>
              <a:buFont typeface="Wingdings" pitchFamily="2" charset="2"/>
              <a:buChar char="v"/>
            </a:pPr>
            <a:r>
              <a:rPr lang="en-US" dirty="0" smtClean="0">
                <a:latin typeface="Calibri" pitchFamily="34" charset="0"/>
              </a:rPr>
              <a:t> HCBS Provisions are “Optional” for States</a:t>
            </a:r>
          </a:p>
          <a:p>
            <a:pPr marL="806450" lvl="1" indent="-309563" defTabSz="992188">
              <a:lnSpc>
                <a:spcPct val="80000"/>
              </a:lnSpc>
              <a:buNone/>
            </a:pPr>
            <a:endParaRPr lang="en-US" dirty="0" smtClean="0">
              <a:latin typeface="Calibri" pitchFamily="34" charset="0"/>
            </a:endParaRPr>
          </a:p>
          <a:p>
            <a:pPr marL="373063" indent="-373063" defTabSz="992188">
              <a:lnSpc>
                <a:spcPct val="80000"/>
              </a:lnSpc>
              <a:buFont typeface="Arial" charset="0"/>
              <a:buChar char="•"/>
            </a:pPr>
            <a:r>
              <a:rPr lang="en-US" sz="2800" dirty="0" smtClean="0">
                <a:latin typeface="Calibri" pitchFamily="34" charset="0"/>
              </a:rPr>
              <a:t>Extends Nursing Home Transition Program</a:t>
            </a:r>
          </a:p>
          <a:p>
            <a:pPr marL="857250" indent="-857250" algn="ctr">
              <a:buNone/>
            </a:pPr>
            <a:endParaRPr lang="en-US" sz="4000" dirty="0" smtClean="0"/>
          </a:p>
          <a:p>
            <a:pPr marL="857250" indent="-857250" algn="ctr">
              <a:buNone/>
            </a:pPr>
            <a:endParaRPr lang="en-US" sz="4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C:\Users\Laurel\AppData\Local\Temp\Olmstead logo 3203536_md.jpg"/>
          <p:cNvPicPr>
            <a:picLocks noChangeAspect="1" noChangeArrowheads="1"/>
          </p:cNvPicPr>
          <p:nvPr/>
        </p:nvPicPr>
        <p:blipFill>
          <a:blip r:embed="rId4" cstate="print"/>
          <a:srcRect r="76000"/>
          <a:stretch>
            <a:fillRect/>
          </a:stretch>
        </p:blipFill>
        <p:spPr bwMode="auto">
          <a:xfrm>
            <a:off x="304800" y="228600"/>
            <a:ext cx="914400" cy="1054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/>
              <a:t>LTSS Opportunities in the ACA:</a:t>
            </a:r>
            <a:br>
              <a:rPr lang="en-US" sz="4000" b="1" dirty="0" smtClean="0"/>
            </a:br>
            <a:r>
              <a:rPr lang="en-US" sz="4000" b="1" dirty="0" smtClean="0"/>
              <a:t>Expanding Access to HCBS</a:t>
            </a:r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533400" y="1752600"/>
            <a:ext cx="8229600" cy="4525963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sz="5900" dirty="0" smtClean="0"/>
              <a:t> </a:t>
            </a:r>
            <a:r>
              <a:rPr lang="en-US" sz="5900" b="1" u="sng" dirty="0" smtClean="0">
                <a:latin typeface="Calibri" pitchFamily="34" charset="0"/>
              </a:rPr>
              <a:t>Community First Choice Option</a:t>
            </a:r>
          </a:p>
          <a:p>
            <a:pPr lvl="1">
              <a:lnSpc>
                <a:spcPct val="80000"/>
              </a:lnSpc>
              <a:buFontTx/>
              <a:buChar char="•"/>
            </a:pPr>
            <a:endParaRPr lang="en-US" sz="5900" u="sng" dirty="0" smtClean="0">
              <a:latin typeface="Calibri" pitchFamily="34" charset="0"/>
            </a:endParaRPr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en-US" sz="5900" dirty="0" smtClean="0">
                <a:latin typeface="Calibri" pitchFamily="34" charset="0"/>
              </a:rPr>
              <a:t>State Plan Option for HCBS for People with Disabilities who Require Institutional Level of Care</a:t>
            </a:r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en-US" sz="5900" dirty="0" smtClean="0">
                <a:latin typeface="Calibri" pitchFamily="34" charset="0"/>
              </a:rPr>
              <a:t>Covers: </a:t>
            </a:r>
          </a:p>
          <a:p>
            <a:pPr lvl="2" eaLnBrk="0" hangingPunct="0">
              <a:buFont typeface="Wingdings" pitchFamily="2" charset="2"/>
              <a:buChar char="v"/>
            </a:pPr>
            <a:r>
              <a:rPr lang="en-US" sz="5900" dirty="0" smtClean="0">
                <a:latin typeface="Calibri" pitchFamily="34" charset="0"/>
              </a:rPr>
              <a:t> Community-based Attendant Services and Supports</a:t>
            </a:r>
          </a:p>
          <a:p>
            <a:pPr lvl="2" eaLnBrk="0" hangingPunct="0">
              <a:buFont typeface="Wingdings" pitchFamily="2" charset="2"/>
              <a:buChar char="v"/>
            </a:pPr>
            <a:r>
              <a:rPr lang="en-US" sz="5900" dirty="0" smtClean="0">
                <a:latin typeface="Calibri" pitchFamily="34" charset="0"/>
              </a:rPr>
              <a:t> One-time Transition Costs</a:t>
            </a:r>
          </a:p>
          <a:p>
            <a:pPr lvl="2" eaLnBrk="0" hangingPunct="0">
              <a:buNone/>
            </a:pPr>
            <a:endParaRPr lang="en-US" sz="5900" dirty="0" smtClean="0">
              <a:latin typeface="Calibri" pitchFamily="34" charset="0"/>
            </a:endParaRPr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en-US" sz="5900" dirty="0" smtClean="0">
                <a:latin typeface="Calibri" pitchFamily="34" charset="0"/>
              </a:rPr>
              <a:t>6% Enhanced Federal Match</a:t>
            </a:r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en-US" sz="5900" dirty="0" smtClean="0">
                <a:latin typeface="Calibri" pitchFamily="34" charset="0"/>
              </a:rPr>
              <a:t>Federal Rules will be Finalized this Fall</a:t>
            </a:r>
          </a:p>
          <a:p>
            <a:pPr marL="857250" indent="-857250" algn="ctr">
              <a:buNone/>
            </a:pPr>
            <a:endParaRPr lang="en-US" sz="4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C:\Users\Laurel\AppData\Local\Temp\Olmstead logo 3203536_md.jpg"/>
          <p:cNvPicPr>
            <a:picLocks noChangeAspect="1" noChangeArrowheads="1"/>
          </p:cNvPicPr>
          <p:nvPr/>
        </p:nvPicPr>
        <p:blipFill>
          <a:blip r:embed="rId4" cstate="print"/>
          <a:srcRect r="76000"/>
          <a:stretch>
            <a:fillRect/>
          </a:stretch>
        </p:blipFill>
        <p:spPr bwMode="auto">
          <a:xfrm>
            <a:off x="304800" y="228600"/>
            <a:ext cx="914400" cy="1054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524000"/>
            <a:ext cx="7772400" cy="289559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Thursday, June 23, 2011</a:t>
            </a:r>
            <a:br>
              <a:rPr lang="en-US" dirty="0" smtClean="0"/>
            </a:br>
            <a:r>
              <a:rPr lang="en-US" dirty="0" smtClean="0"/>
              <a:t>2:00 – 3:30 p.m. PST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C:\Users\Laurel\AppData\Local\Temp\Olmstead logo 3203536_md.jpg"/>
          <p:cNvPicPr>
            <a:picLocks noChangeAspect="1" noChangeArrowheads="1"/>
          </p:cNvPicPr>
          <p:nvPr/>
        </p:nvPicPr>
        <p:blipFill>
          <a:blip r:embed="rId4" cstate="print"/>
          <a:srcRect r="76000"/>
          <a:stretch>
            <a:fillRect/>
          </a:stretch>
        </p:blipFill>
        <p:spPr bwMode="auto">
          <a:xfrm>
            <a:off x="304800" y="228600"/>
            <a:ext cx="914400" cy="1054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/>
              <a:t>LTSS Opportunities in the ACA:</a:t>
            </a:r>
            <a:br>
              <a:rPr lang="en-US" sz="4000" b="1" dirty="0" smtClean="0"/>
            </a:br>
            <a:r>
              <a:rPr lang="en-US" sz="4000" b="1" dirty="0" smtClean="0"/>
              <a:t>Expanding Access to HCBS</a:t>
            </a:r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 eaLnBrk="0" hangingPunct="0">
              <a:buNone/>
            </a:pPr>
            <a:r>
              <a:rPr lang="en-US" sz="2800" b="1" u="sng" dirty="0" smtClean="0">
                <a:latin typeface="Calibri" pitchFamily="34" charset="0"/>
              </a:rPr>
              <a:t>HCBS State Plan Option/1915 (</a:t>
            </a:r>
            <a:r>
              <a:rPr lang="en-US" sz="2800" b="1" u="sng" dirty="0" err="1" smtClean="0">
                <a:latin typeface="Calibri" pitchFamily="34" charset="0"/>
              </a:rPr>
              <a:t>i</a:t>
            </a:r>
            <a:r>
              <a:rPr lang="en-US" sz="2800" b="1" u="sng" dirty="0" smtClean="0">
                <a:latin typeface="Calibri" pitchFamily="34" charset="0"/>
              </a:rPr>
              <a:t>)</a:t>
            </a:r>
          </a:p>
          <a:p>
            <a:pPr eaLnBrk="0" hangingPunct="0">
              <a:buNone/>
            </a:pPr>
            <a:endParaRPr lang="en-US" sz="2800" b="1" u="sng" dirty="0" smtClean="0">
              <a:solidFill>
                <a:schemeClr val="accent2"/>
              </a:solidFill>
              <a:latin typeface="Calibri" pitchFamily="34" charset="0"/>
            </a:endParaRPr>
          </a:p>
          <a:p>
            <a:pPr eaLnBrk="0" hangingPunct="0">
              <a:buFont typeface="Arial" charset="0"/>
              <a:buChar char="•"/>
            </a:pPr>
            <a:r>
              <a:rPr lang="en-US" sz="2800" dirty="0" smtClean="0">
                <a:latin typeface="Calibri" pitchFamily="34" charset="0"/>
              </a:rPr>
              <a:t>Provides HCBS for individuals up to 300% FPL who would otherwise need institutional level-of-care </a:t>
            </a:r>
          </a:p>
          <a:p>
            <a:pPr eaLnBrk="0" hangingPunct="0">
              <a:buFont typeface="Arial" charset="0"/>
              <a:buChar char="•"/>
            </a:pPr>
            <a:r>
              <a:rPr lang="en-US" sz="2800" dirty="0" smtClean="0">
                <a:latin typeface="Calibri" pitchFamily="34" charset="0"/>
              </a:rPr>
              <a:t>States can target services to specific populations</a:t>
            </a:r>
          </a:p>
          <a:p>
            <a:pPr eaLnBrk="0" hangingPunct="0">
              <a:buFont typeface="Arial" charset="0"/>
              <a:buChar char="•"/>
            </a:pPr>
            <a:r>
              <a:rPr lang="en-US" sz="2800" dirty="0" smtClean="0">
                <a:latin typeface="Calibri" pitchFamily="34" charset="0"/>
              </a:rPr>
              <a:t>States cannot cap # served </a:t>
            </a:r>
          </a:p>
          <a:p>
            <a:pPr eaLnBrk="0" hangingPunct="0">
              <a:buFont typeface="Arial" charset="0"/>
              <a:buChar char="•"/>
            </a:pPr>
            <a:r>
              <a:rPr lang="en-US" sz="2800" dirty="0" smtClean="0">
                <a:latin typeface="Calibri" pitchFamily="34" charset="0"/>
              </a:rPr>
              <a:t>Benefit must be offered on a statewide basis</a:t>
            </a:r>
          </a:p>
          <a:p>
            <a:pPr marL="857250" indent="-857250" algn="ctr">
              <a:buNone/>
            </a:pPr>
            <a:endParaRPr lang="en-US" sz="3300" dirty="0" smtClean="0"/>
          </a:p>
          <a:p>
            <a:pPr marL="857250" indent="-857250" algn="ctr">
              <a:buNone/>
            </a:pPr>
            <a:endParaRPr lang="en-US" sz="4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C:\Users\Laurel\AppData\Local\Temp\Olmstead logo 3203536_md.jpg"/>
          <p:cNvPicPr>
            <a:picLocks noChangeAspect="1" noChangeArrowheads="1"/>
          </p:cNvPicPr>
          <p:nvPr/>
        </p:nvPicPr>
        <p:blipFill>
          <a:blip r:embed="rId4" cstate="print"/>
          <a:srcRect r="76000"/>
          <a:stretch>
            <a:fillRect/>
          </a:stretch>
        </p:blipFill>
        <p:spPr bwMode="auto">
          <a:xfrm>
            <a:off x="304800" y="228600"/>
            <a:ext cx="914400" cy="1054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/>
              <a:t>LTSS Opportunities in the ACA:</a:t>
            </a:r>
            <a:br>
              <a:rPr lang="en-US" sz="4000" b="1" dirty="0" smtClean="0"/>
            </a:br>
            <a:r>
              <a:rPr lang="en-US" sz="4000" b="1" dirty="0" smtClean="0"/>
              <a:t>Expanding Access to HCBS</a:t>
            </a:r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 eaLnBrk="0" hangingPunct="0">
              <a:buNone/>
            </a:pPr>
            <a:r>
              <a:rPr lang="en-US" sz="4000" b="1" u="sng" dirty="0" smtClean="0">
                <a:latin typeface="Calibri" pitchFamily="34" charset="0"/>
              </a:rPr>
              <a:t>Aging and Disability Resource Centers </a:t>
            </a:r>
          </a:p>
          <a:p>
            <a:pPr eaLnBrk="0" hangingPunct="0">
              <a:buNone/>
            </a:pPr>
            <a:endParaRPr lang="en-US" sz="3600" b="1" u="sng" dirty="0" smtClean="0">
              <a:latin typeface="Calibri" pitchFamily="34" charset="0"/>
            </a:endParaRPr>
          </a:p>
          <a:p>
            <a:pPr eaLnBrk="0" hangingPunct="0">
              <a:buFont typeface="Arial" charset="0"/>
              <a:buChar char="•"/>
            </a:pPr>
            <a:r>
              <a:rPr lang="en-US" sz="4000" dirty="0" smtClean="0">
                <a:latin typeface="Calibri" pitchFamily="34" charset="0"/>
              </a:rPr>
              <a:t>Information and Assessment </a:t>
            </a:r>
          </a:p>
          <a:p>
            <a:pPr eaLnBrk="0" hangingPunct="0">
              <a:buFont typeface="Arial" charset="0"/>
              <a:buChar char="•"/>
            </a:pPr>
            <a:r>
              <a:rPr lang="en-US" sz="4000" dirty="0" smtClean="0">
                <a:latin typeface="Calibri" pitchFamily="34" charset="0"/>
              </a:rPr>
              <a:t>Long-term Options Counseling</a:t>
            </a:r>
          </a:p>
          <a:p>
            <a:pPr eaLnBrk="0" hangingPunct="0">
              <a:buFont typeface="Arial" charset="0"/>
              <a:buChar char="•"/>
            </a:pPr>
            <a:r>
              <a:rPr lang="en-US" sz="4000" dirty="0" smtClean="0">
                <a:latin typeface="Calibri" pitchFamily="34" charset="0"/>
              </a:rPr>
              <a:t>Short-Term Service Coordination</a:t>
            </a:r>
          </a:p>
          <a:p>
            <a:pPr eaLnBrk="0" hangingPunct="0">
              <a:buFont typeface="Arial" charset="0"/>
              <a:buChar char="•"/>
            </a:pPr>
            <a:r>
              <a:rPr lang="en-US" sz="4000" dirty="0" smtClean="0">
                <a:latin typeface="Calibri" pitchFamily="34" charset="0"/>
              </a:rPr>
              <a:t>Care Transition Services</a:t>
            </a:r>
            <a:endParaRPr lang="en-US" sz="1700" dirty="0" smtClean="0">
              <a:latin typeface="Calibri" pitchFamily="34" charset="0"/>
            </a:endParaRPr>
          </a:p>
          <a:p>
            <a:pPr eaLnBrk="0" hangingPunct="0">
              <a:buNone/>
            </a:pPr>
            <a:endParaRPr lang="en-US" sz="1700" dirty="0" smtClean="0">
              <a:latin typeface="Calibri" pitchFamily="34" charset="0"/>
            </a:endParaRPr>
          </a:p>
          <a:p>
            <a:pPr>
              <a:spcBef>
                <a:spcPct val="50000"/>
              </a:spcBef>
              <a:buNone/>
            </a:pPr>
            <a:r>
              <a:rPr lang="en-US" sz="4000" b="1" i="1" dirty="0" smtClean="0">
                <a:latin typeface="Calibri" pitchFamily="34" charset="0"/>
              </a:rPr>
              <a:t>CA was Awarded Grants through ACA to Strengthen and Expand ADRC Options Counseling and Care Transitions.</a:t>
            </a:r>
          </a:p>
          <a:p>
            <a:pPr marL="857250" indent="-857250" algn="ctr">
              <a:buNone/>
            </a:pPr>
            <a:endParaRPr lang="en-US" sz="4000" dirty="0" smtClean="0"/>
          </a:p>
          <a:p>
            <a:pPr marL="857250" indent="-857250" algn="ctr">
              <a:buNone/>
            </a:pPr>
            <a:endParaRPr lang="en-US" sz="4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C:\Users\Laurel\AppData\Local\Temp\Olmstead logo 3203536_md.jpg"/>
          <p:cNvPicPr>
            <a:picLocks noChangeAspect="1" noChangeArrowheads="1"/>
          </p:cNvPicPr>
          <p:nvPr/>
        </p:nvPicPr>
        <p:blipFill>
          <a:blip r:embed="rId4" cstate="print"/>
          <a:srcRect r="76000"/>
          <a:stretch>
            <a:fillRect/>
          </a:stretch>
        </p:blipFill>
        <p:spPr bwMode="auto">
          <a:xfrm>
            <a:off x="304800" y="228600"/>
            <a:ext cx="914400" cy="1054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676400" y="381000"/>
            <a:ext cx="7086600" cy="11430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>Related Opportunities:</a:t>
            </a:r>
            <a:br>
              <a:rPr lang="en-US" sz="4000" b="1" dirty="0" smtClean="0"/>
            </a:br>
            <a:r>
              <a:rPr lang="en-US" sz="4000" b="1" dirty="0" smtClean="0"/>
              <a:t>California’s “Dual Eligible Pilot Projects”</a:t>
            </a:r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 marL="857250" indent="-857250" algn="ctr">
              <a:buNone/>
            </a:pPr>
            <a:r>
              <a:rPr lang="en-US" sz="4000" b="1" u="sng" dirty="0" smtClean="0">
                <a:latin typeface="Calibri" pitchFamily="34" charset="0"/>
              </a:rPr>
              <a:t>What are “Dual </a:t>
            </a:r>
            <a:r>
              <a:rPr lang="en-US" sz="4000" b="1" u="sng" dirty="0" err="1" smtClean="0">
                <a:latin typeface="Calibri" pitchFamily="34" charset="0"/>
              </a:rPr>
              <a:t>Eligibles</a:t>
            </a:r>
            <a:r>
              <a:rPr lang="en-US" sz="4000" b="1" u="sng" dirty="0" smtClean="0">
                <a:latin typeface="Calibri" pitchFamily="34" charset="0"/>
              </a:rPr>
              <a:t>” and Why is this Important</a:t>
            </a:r>
            <a:r>
              <a:rPr lang="en-US" sz="4000" dirty="0" smtClean="0">
                <a:latin typeface="Calibri" pitchFamily="34" charset="0"/>
              </a:rPr>
              <a:t>?</a:t>
            </a:r>
            <a:endParaRPr lang="en-US" sz="1700" dirty="0" smtClean="0">
              <a:latin typeface="Calibri" pitchFamily="34" charset="0"/>
            </a:endParaRPr>
          </a:p>
          <a:p>
            <a:pPr marL="857250" indent="-857250" algn="ctr">
              <a:buNone/>
            </a:pPr>
            <a:endParaRPr lang="en-US" sz="1700" dirty="0" smtClean="0">
              <a:solidFill>
                <a:schemeClr val="accent2"/>
              </a:solidFill>
              <a:latin typeface="Calibri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4000" dirty="0" smtClean="0">
                <a:latin typeface="Calibri" pitchFamily="34" charset="0"/>
              </a:rPr>
              <a:t>California has 1.1 million “Dual </a:t>
            </a:r>
            <a:r>
              <a:rPr lang="en-US" sz="4000" dirty="0" err="1" smtClean="0">
                <a:latin typeface="Calibri" pitchFamily="34" charset="0"/>
              </a:rPr>
              <a:t>Eligibles</a:t>
            </a:r>
            <a:r>
              <a:rPr lang="en-US" sz="4000" dirty="0" smtClean="0">
                <a:latin typeface="Calibri" pitchFamily="34" charset="0"/>
              </a:rPr>
              <a:t>”-  Eligible for Both Medicare and </a:t>
            </a:r>
            <a:r>
              <a:rPr lang="en-US" sz="4000" dirty="0" err="1" smtClean="0">
                <a:latin typeface="Calibri" pitchFamily="34" charset="0"/>
              </a:rPr>
              <a:t>Medi</a:t>
            </a:r>
            <a:r>
              <a:rPr lang="en-US" sz="4000" dirty="0" smtClean="0">
                <a:latin typeface="Calibri" pitchFamily="34" charset="0"/>
              </a:rPr>
              <a:t>-Cal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4000" dirty="0" smtClean="0">
                <a:latin typeface="Calibri" pitchFamily="34" charset="0"/>
              </a:rPr>
              <a:t>Individual Chronic Conditions Require Support from a Range of Medical </a:t>
            </a:r>
            <a:r>
              <a:rPr lang="en-US" sz="4000" u="sng" dirty="0" smtClean="0">
                <a:latin typeface="Calibri" pitchFamily="34" charset="0"/>
              </a:rPr>
              <a:t>and</a:t>
            </a:r>
            <a:r>
              <a:rPr lang="en-US" sz="4000" dirty="0" smtClean="0">
                <a:latin typeface="Calibri" pitchFamily="34" charset="0"/>
              </a:rPr>
              <a:t> LTSS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4000" dirty="0" smtClean="0">
                <a:latin typeface="Calibri" pitchFamily="34" charset="0"/>
              </a:rPr>
              <a:t>System Fragmentation: Difficult for Individuals to Receive the Services They Need, in the Setting of their Choice.</a:t>
            </a:r>
          </a:p>
          <a:p>
            <a:pPr marL="857250" indent="-857250" algn="ctr">
              <a:buNone/>
            </a:pPr>
            <a:endParaRPr lang="en-US" sz="4000" dirty="0" smtClean="0">
              <a:solidFill>
                <a:schemeClr val="accent2"/>
              </a:solidFill>
              <a:latin typeface="Calibri" pitchFamily="34" charset="0"/>
            </a:endParaRPr>
          </a:p>
          <a:p>
            <a:pPr marL="857250" indent="-857250" algn="ctr">
              <a:buNone/>
            </a:pPr>
            <a:endParaRPr lang="en-US" sz="4000" dirty="0" smtClean="0"/>
          </a:p>
          <a:p>
            <a:pPr marL="857250" indent="-857250" algn="ctr">
              <a:buNone/>
            </a:pPr>
            <a:endParaRPr lang="en-US" sz="4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C:\Users\Laurel\AppData\Local\Temp\Olmstead logo 3203536_md.jpg"/>
          <p:cNvPicPr>
            <a:picLocks noChangeAspect="1" noChangeArrowheads="1"/>
          </p:cNvPicPr>
          <p:nvPr/>
        </p:nvPicPr>
        <p:blipFill>
          <a:blip r:embed="rId4" cstate="print"/>
          <a:srcRect r="76000"/>
          <a:stretch>
            <a:fillRect/>
          </a:stretch>
        </p:blipFill>
        <p:spPr bwMode="auto">
          <a:xfrm>
            <a:off x="304800" y="228600"/>
            <a:ext cx="914400" cy="1054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24000" y="274638"/>
            <a:ext cx="7162800" cy="11430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>Related Opportunities:</a:t>
            </a:r>
            <a:br>
              <a:rPr lang="en-US" sz="4000" b="1" dirty="0" smtClean="0"/>
            </a:br>
            <a:r>
              <a:rPr lang="en-US" sz="4000" b="1" dirty="0" smtClean="0"/>
              <a:t>California’s “Dual Eligible Pilot Projects”</a:t>
            </a:r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sz="3000" dirty="0" smtClean="0"/>
              <a:t>In </a:t>
            </a:r>
            <a:r>
              <a:rPr lang="en-US" sz="3000" dirty="0" smtClean="0">
                <a:latin typeface="Calibri" pitchFamily="34" charset="0"/>
              </a:rPr>
              <a:t>2012, Four Counties Will Be Selected as Pilots.</a:t>
            </a:r>
          </a:p>
          <a:p>
            <a:endParaRPr lang="en-US" sz="2800" dirty="0" smtClean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3000" dirty="0" smtClean="0">
                <a:latin typeface="Calibri" pitchFamily="34" charset="0"/>
              </a:rPr>
              <a:t>Pilots Will Coordinate </a:t>
            </a:r>
            <a:r>
              <a:rPr lang="en-US" sz="3000" dirty="0" err="1" smtClean="0">
                <a:latin typeface="Calibri" pitchFamily="34" charset="0"/>
              </a:rPr>
              <a:t>Medi</a:t>
            </a:r>
            <a:r>
              <a:rPr lang="en-US" sz="3000" dirty="0" smtClean="0">
                <a:latin typeface="Calibri" pitchFamily="34" charset="0"/>
              </a:rPr>
              <a:t>-Cal and Medicare Benefits Across Care Settings.</a:t>
            </a:r>
            <a:endParaRPr lang="en-US" sz="1300" dirty="0" smtClean="0">
              <a:latin typeface="Calibri" pitchFamily="34" charset="0"/>
            </a:endParaRPr>
          </a:p>
          <a:p>
            <a:pPr lvl="1"/>
            <a:endParaRPr lang="en-US" sz="1300" dirty="0" smtClean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3000" dirty="0" smtClean="0">
                <a:latin typeface="Calibri" pitchFamily="34" charset="0"/>
              </a:rPr>
              <a:t>Goal is Twofold: To Improve Beneficiary Outcomes and Experience, and to Use Resources More Effectively Between the Medicare and Medicaid Programs.</a:t>
            </a:r>
            <a:r>
              <a:rPr lang="en-US" sz="3000" dirty="0" smtClean="0"/>
              <a:t> </a:t>
            </a:r>
            <a:br>
              <a:rPr lang="en-US" sz="3000" dirty="0" smtClean="0"/>
            </a:br>
            <a:endParaRPr lang="en-US" sz="3000" dirty="0" smtClean="0"/>
          </a:p>
          <a:p>
            <a:pPr algn="ctr"/>
            <a:endParaRPr lang="en-US" sz="2400" b="1" i="1" dirty="0" smtClean="0">
              <a:latin typeface="Calibri" pitchFamily="34" charset="0"/>
            </a:endParaRPr>
          </a:p>
          <a:p>
            <a:pPr marL="857250" indent="-857250" algn="ctr">
              <a:buNone/>
            </a:pPr>
            <a:endParaRPr lang="en-US" sz="4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C:\Users\Laurel\AppData\Local\Temp\Olmstead logo 3203536_md.jpg"/>
          <p:cNvPicPr>
            <a:picLocks noChangeAspect="1" noChangeArrowheads="1"/>
          </p:cNvPicPr>
          <p:nvPr/>
        </p:nvPicPr>
        <p:blipFill>
          <a:blip r:embed="rId4" cstate="print"/>
          <a:srcRect r="76000"/>
          <a:stretch>
            <a:fillRect/>
          </a:stretch>
        </p:blipFill>
        <p:spPr bwMode="auto">
          <a:xfrm>
            <a:off x="304800" y="228600"/>
            <a:ext cx="914400" cy="1054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096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ACA Progress on LTSS @ Year 1</a:t>
            </a:r>
            <a:r>
              <a:rPr lang="en-US" sz="4000" b="1" u="sng" dirty="0" smtClean="0">
                <a:solidFill>
                  <a:schemeClr val="accent2"/>
                </a:solidFill>
                <a:latin typeface="Calibri" pitchFamily="34" charset="0"/>
              </a:rPr>
              <a:t/>
            </a:r>
            <a:br>
              <a:rPr lang="en-US" sz="4000" b="1" u="sng" dirty="0" smtClean="0">
                <a:solidFill>
                  <a:schemeClr val="accent2"/>
                </a:solidFill>
                <a:latin typeface="Calibri" pitchFamily="34" charset="0"/>
              </a:rPr>
            </a:br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8006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11200" dirty="0" smtClean="0"/>
              <a:t> </a:t>
            </a:r>
            <a:r>
              <a:rPr lang="en-US" sz="11200" b="1" u="sng" dirty="0" smtClean="0">
                <a:latin typeface="Calibri" pitchFamily="34" charset="0"/>
              </a:rPr>
              <a:t>Federal Progress</a:t>
            </a:r>
          </a:p>
          <a:p>
            <a:pPr>
              <a:buNone/>
            </a:pPr>
            <a:endParaRPr lang="en-US" sz="6700" dirty="0" smtClean="0"/>
          </a:p>
          <a:p>
            <a:pPr>
              <a:spcAft>
                <a:spcPct val="20000"/>
              </a:spcAft>
            </a:pPr>
            <a:r>
              <a:rPr lang="en-US" sz="11200" dirty="0" smtClean="0"/>
              <a:t>CLASS: Office Established, Headed by Kathy Greenlee</a:t>
            </a:r>
          </a:p>
          <a:p>
            <a:pPr>
              <a:spcAft>
                <a:spcPct val="20000"/>
              </a:spcAft>
            </a:pPr>
            <a:r>
              <a:rPr lang="en-US" sz="11200" dirty="0" smtClean="0"/>
              <a:t>CFCO: Notice of Proposed Rule-Making Released in February; Launch Date is October 1, 2011</a:t>
            </a:r>
          </a:p>
          <a:p>
            <a:pPr>
              <a:spcAft>
                <a:spcPct val="20000"/>
              </a:spcAft>
            </a:pPr>
            <a:r>
              <a:rPr lang="en-US" sz="11200" dirty="0" smtClean="0"/>
              <a:t>Medicaid 1915(</a:t>
            </a:r>
            <a:r>
              <a:rPr lang="en-US" sz="11200" dirty="0" err="1" smtClean="0"/>
              <a:t>i</a:t>
            </a:r>
            <a:r>
              <a:rPr lang="en-US" sz="11200" dirty="0" smtClean="0"/>
              <a:t>): Effective October 2010</a:t>
            </a:r>
          </a:p>
          <a:p>
            <a:pPr>
              <a:spcAft>
                <a:spcPct val="20000"/>
              </a:spcAft>
            </a:pPr>
            <a:r>
              <a:rPr lang="en-US" sz="11200" dirty="0" smtClean="0"/>
              <a:t>MFP: 13 New State Awards Announced in February</a:t>
            </a:r>
          </a:p>
          <a:p>
            <a:pPr>
              <a:spcAft>
                <a:spcPct val="20000"/>
              </a:spcAft>
            </a:pPr>
            <a:r>
              <a:rPr lang="en-US" sz="11200" dirty="0" smtClean="0"/>
              <a:t>ADRC Expansion: 20 States Awarded Grants to Strengthen ADRC Options Counseling and Assistance; 16 States Awarded Grants for Evidence-Based Transitions Programs</a:t>
            </a:r>
          </a:p>
          <a:p>
            <a:pPr marL="857250" indent="-857250" algn="ctr">
              <a:buNone/>
            </a:pPr>
            <a:endParaRPr lang="en-US" sz="4000" dirty="0" smtClean="0"/>
          </a:p>
          <a:p>
            <a:pPr marL="857250" indent="-857250" algn="ctr">
              <a:buNone/>
            </a:pPr>
            <a:endParaRPr lang="en-US" sz="4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C:\Users\Laurel\AppData\Local\Temp\Olmstead logo 3203536_md.jpg"/>
          <p:cNvPicPr>
            <a:picLocks noChangeAspect="1" noChangeArrowheads="1"/>
          </p:cNvPicPr>
          <p:nvPr/>
        </p:nvPicPr>
        <p:blipFill>
          <a:blip r:embed="rId4" cstate="print"/>
          <a:srcRect r="76000"/>
          <a:stretch>
            <a:fillRect/>
          </a:stretch>
        </p:blipFill>
        <p:spPr bwMode="auto">
          <a:xfrm>
            <a:off x="304800" y="228600"/>
            <a:ext cx="914400" cy="1054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ACA Progress on LTSS @ Year 1</a:t>
            </a:r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sz="2800" b="1" u="sng" dirty="0" smtClean="0">
                <a:latin typeface="Calibri" pitchFamily="34" charset="0"/>
              </a:rPr>
              <a:t>California’s Progress</a:t>
            </a:r>
            <a:endParaRPr lang="en-US" sz="1200" b="1" u="sng" dirty="0" smtClean="0">
              <a:latin typeface="Calibri" pitchFamily="34" charset="0"/>
            </a:endParaRPr>
          </a:p>
          <a:p>
            <a:pPr>
              <a:buNone/>
            </a:pPr>
            <a:endParaRPr lang="en-US" sz="1200" b="1" u="sng" dirty="0" smtClean="0">
              <a:latin typeface="Calibri" pitchFamily="34" charset="0"/>
            </a:endParaRPr>
          </a:p>
          <a:p>
            <a:pPr>
              <a:spcAft>
                <a:spcPct val="20000"/>
              </a:spcAft>
            </a:pPr>
            <a:r>
              <a:rPr lang="en-US" sz="2800" dirty="0" smtClean="0"/>
              <a:t>CFC: Intent to Apply, Unclear of Specifics</a:t>
            </a:r>
          </a:p>
          <a:p>
            <a:pPr>
              <a:spcAft>
                <a:spcPct val="20000"/>
              </a:spcAft>
            </a:pPr>
            <a:r>
              <a:rPr lang="en-US" sz="2800" dirty="0" smtClean="0"/>
              <a:t>ADRC: New Grants for Options Counseling &amp; Nursing Home Transition Program</a:t>
            </a:r>
          </a:p>
          <a:p>
            <a:pPr>
              <a:spcAft>
                <a:spcPct val="20000"/>
              </a:spcAft>
            </a:pPr>
            <a:r>
              <a:rPr lang="en-US" sz="2800" dirty="0" smtClean="0"/>
              <a:t>Workforce Training Grants</a:t>
            </a:r>
          </a:p>
          <a:p>
            <a:pPr>
              <a:spcAft>
                <a:spcPct val="20000"/>
              </a:spcAft>
            </a:pPr>
            <a:r>
              <a:rPr lang="en-US" sz="2800" dirty="0" smtClean="0"/>
              <a:t>Integrated Care for Duals: Awarded $1 Million CMS Planning Grant</a:t>
            </a:r>
          </a:p>
          <a:p>
            <a:pPr marL="857250" indent="-857250" algn="ctr">
              <a:buNone/>
            </a:pPr>
            <a:endParaRPr lang="en-US" sz="4000" b="1" u="sng" dirty="0" smtClean="0">
              <a:solidFill>
                <a:schemeClr val="accent2"/>
              </a:solidFill>
              <a:latin typeface="Calibri" pitchFamily="34" charset="0"/>
            </a:endParaRPr>
          </a:p>
          <a:p>
            <a:pPr marL="857250" indent="-857250" algn="ctr">
              <a:buNone/>
            </a:pPr>
            <a:endParaRPr lang="en-US" sz="4000" b="1" u="sng" dirty="0" smtClean="0">
              <a:solidFill>
                <a:schemeClr val="accent2"/>
              </a:solidFill>
              <a:latin typeface="Calibri" pitchFamily="34" charset="0"/>
            </a:endParaRPr>
          </a:p>
          <a:p>
            <a:pPr marL="857250" indent="-857250" algn="ctr">
              <a:buNone/>
            </a:pPr>
            <a:endParaRPr lang="en-US" sz="4000" dirty="0" smtClean="0"/>
          </a:p>
          <a:p>
            <a:pPr marL="857250" indent="-857250" algn="ctr">
              <a:buNone/>
            </a:pPr>
            <a:endParaRPr lang="en-US" sz="4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C:\Users\Laurel\AppData\Local\Temp\Olmstead logo 3203536_md.jpg"/>
          <p:cNvPicPr>
            <a:picLocks noChangeAspect="1" noChangeArrowheads="1"/>
          </p:cNvPicPr>
          <p:nvPr/>
        </p:nvPicPr>
        <p:blipFill>
          <a:blip r:embed="rId4" cstate="print"/>
          <a:srcRect r="76000"/>
          <a:stretch>
            <a:fillRect/>
          </a:stretch>
        </p:blipFill>
        <p:spPr bwMode="auto">
          <a:xfrm>
            <a:off x="304800" y="228600"/>
            <a:ext cx="914400" cy="1054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Threats to the ACA</a:t>
            </a:r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 </a:t>
            </a:r>
            <a:r>
              <a:rPr lang="en-US" sz="2800" b="1" dirty="0" smtClean="0"/>
              <a:t>Federal </a:t>
            </a:r>
          </a:p>
          <a:p>
            <a:pPr lvl="1">
              <a:buFontTx/>
              <a:buChar char="•"/>
            </a:pPr>
            <a:r>
              <a:rPr lang="en-US" dirty="0" smtClean="0"/>
              <a:t>Repeal/Revision Efforts	</a:t>
            </a:r>
          </a:p>
          <a:p>
            <a:pPr lvl="1">
              <a:buFontTx/>
              <a:buChar char="•"/>
            </a:pPr>
            <a:r>
              <a:rPr lang="en-US" dirty="0" smtClean="0"/>
              <a:t>Implementation Challenges</a:t>
            </a:r>
          </a:p>
          <a:p>
            <a:pPr lvl="1"/>
            <a:endParaRPr lang="en-US" dirty="0" smtClean="0"/>
          </a:p>
          <a:p>
            <a:pPr>
              <a:buNone/>
            </a:pPr>
            <a:r>
              <a:rPr lang="en-US" sz="2800" b="1" dirty="0" smtClean="0"/>
              <a:t>State</a:t>
            </a:r>
          </a:p>
          <a:p>
            <a:pPr lvl="1">
              <a:buFontTx/>
              <a:buChar char="•"/>
            </a:pPr>
            <a:r>
              <a:rPr lang="en-US" dirty="0" smtClean="0"/>
              <a:t>Budget </a:t>
            </a:r>
          </a:p>
          <a:p>
            <a:pPr lvl="1">
              <a:buFontTx/>
              <a:buChar char="•"/>
            </a:pPr>
            <a:r>
              <a:rPr lang="en-US" dirty="0" smtClean="0"/>
              <a:t>Implementation Challenges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C:\Users\Laurel\AppData\Local\Temp\Olmstead logo 3203536_md.jpg"/>
          <p:cNvPicPr>
            <a:picLocks noChangeAspect="1" noChangeArrowheads="1"/>
          </p:cNvPicPr>
          <p:nvPr/>
        </p:nvPicPr>
        <p:blipFill>
          <a:blip r:embed="rId4" cstate="print"/>
          <a:srcRect r="76000"/>
          <a:stretch>
            <a:fillRect/>
          </a:stretch>
        </p:blipFill>
        <p:spPr bwMode="auto">
          <a:xfrm>
            <a:off x="304800" y="228600"/>
            <a:ext cx="914400" cy="1054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In Conclusion…</a:t>
            </a:r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sz="2800" b="1" u="sng" dirty="0" smtClean="0">
                <a:latin typeface="Calibri" pitchFamily="34" charset="0"/>
              </a:rPr>
              <a:t>New Opportunities for LTSS</a:t>
            </a:r>
          </a:p>
          <a:p>
            <a:pPr>
              <a:buNone/>
            </a:pPr>
            <a:endParaRPr lang="en-US" sz="2800" b="1" u="sng" dirty="0" smtClean="0">
              <a:latin typeface="Calibri" pitchFamily="34" charset="0"/>
            </a:endParaRPr>
          </a:p>
          <a:p>
            <a:r>
              <a:rPr lang="en-US" sz="2800" dirty="0" smtClean="0"/>
              <a:t>CLASS: New LTC Financing Tools</a:t>
            </a:r>
          </a:p>
          <a:p>
            <a:r>
              <a:rPr lang="en-US" sz="2800" dirty="0" smtClean="0"/>
              <a:t>Coordinated Care</a:t>
            </a:r>
          </a:p>
          <a:p>
            <a:r>
              <a:rPr lang="en-US" sz="2800" dirty="0" smtClean="0"/>
              <a:t>Increase Access to HCBS</a:t>
            </a:r>
          </a:p>
          <a:p>
            <a:r>
              <a:rPr lang="en-US" sz="2800" dirty="0" smtClean="0"/>
              <a:t>Delivery System Transformation</a:t>
            </a:r>
            <a:endParaRPr lang="en-US" sz="2800" b="1" u="sng" dirty="0" smtClean="0">
              <a:solidFill>
                <a:schemeClr val="accent2"/>
              </a:solidFill>
              <a:latin typeface="Calibri" pitchFamily="34" charset="0"/>
            </a:endParaRPr>
          </a:p>
          <a:p>
            <a:pPr marL="857250" indent="-857250" algn="ctr">
              <a:buNone/>
            </a:pPr>
            <a:r>
              <a:rPr lang="en-US" sz="2800" dirty="0" smtClean="0"/>
              <a:t> </a:t>
            </a:r>
          </a:p>
          <a:p>
            <a:pPr marL="857250" indent="-857250" algn="ctr">
              <a:buNone/>
            </a:pPr>
            <a:endParaRPr lang="en-US" sz="4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C:\Users\Laurel\AppData\Local\Temp\Olmstead logo 3203536_md.jpg"/>
          <p:cNvPicPr>
            <a:picLocks noChangeAspect="1" noChangeArrowheads="1"/>
          </p:cNvPicPr>
          <p:nvPr/>
        </p:nvPicPr>
        <p:blipFill>
          <a:blip r:embed="rId4" cstate="print"/>
          <a:srcRect r="76000"/>
          <a:stretch>
            <a:fillRect/>
          </a:stretch>
        </p:blipFill>
        <p:spPr bwMode="auto">
          <a:xfrm>
            <a:off x="304800" y="228600"/>
            <a:ext cx="914400" cy="1054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295400" y="274638"/>
            <a:ext cx="7391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To Receive the Latest Updates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eaLnBrk="0" hangingPunct="0">
              <a:buNone/>
            </a:pPr>
            <a:r>
              <a:rPr lang="en-US" sz="2800" dirty="0" smtClean="0"/>
              <a:t>…</a:t>
            </a:r>
            <a:r>
              <a:rPr lang="en-US" sz="2800" dirty="0" smtClean="0">
                <a:latin typeface="Calibri" pitchFamily="34" charset="0"/>
              </a:rPr>
              <a:t>Sign Up to Receive Email Alerts</a:t>
            </a:r>
          </a:p>
          <a:p>
            <a:pPr algn="ctr" eaLnBrk="0" hangingPunct="0">
              <a:buNone/>
            </a:pPr>
            <a:r>
              <a:rPr lang="en-US" sz="2800" dirty="0" smtClean="0">
                <a:latin typeface="Calibri" pitchFamily="34" charset="0"/>
              </a:rPr>
              <a:t>at </a:t>
            </a:r>
            <a:r>
              <a:rPr lang="en-US" sz="2800" dirty="0" smtClean="0">
                <a:latin typeface="Calibri" pitchFamily="34" charset="0"/>
                <a:hlinkClick r:id="rId3"/>
              </a:rPr>
              <a:t>www.TheSCANFoundation.org</a:t>
            </a:r>
            <a:endParaRPr lang="en-US" sz="2800" dirty="0" smtClean="0">
              <a:latin typeface="Calibri" pitchFamily="34" charset="0"/>
            </a:endParaRPr>
          </a:p>
          <a:p>
            <a:pPr algn="ctr" eaLnBrk="0" hangingPunct="0">
              <a:buNone/>
            </a:pPr>
            <a:endParaRPr lang="en-US" sz="1800" dirty="0" smtClean="0">
              <a:latin typeface="Calibri" pitchFamily="34" charset="0"/>
            </a:endParaRPr>
          </a:p>
          <a:p>
            <a:pPr algn="ctr" eaLnBrk="0" hangingPunct="0">
              <a:buNone/>
            </a:pPr>
            <a:r>
              <a:rPr lang="en-US" dirty="0" smtClean="0">
                <a:latin typeface="Calibri" pitchFamily="34" charset="0"/>
              </a:rPr>
              <a:t>Follow on Twitter</a:t>
            </a:r>
          </a:p>
          <a:p>
            <a:pPr algn="ctr" eaLnBrk="0" hangingPunct="0">
              <a:buNone/>
            </a:pPr>
            <a:r>
              <a:rPr lang="en-US" dirty="0" smtClean="0">
                <a:latin typeface="Calibri" pitchFamily="34" charset="0"/>
              </a:rPr>
              <a:t>@</a:t>
            </a:r>
            <a:r>
              <a:rPr lang="en-US" dirty="0" err="1" smtClean="0">
                <a:latin typeface="Calibri" pitchFamily="34" charset="0"/>
              </a:rPr>
              <a:t>TheSCANFndtn</a:t>
            </a:r>
            <a:endParaRPr lang="en-US" sz="1800" dirty="0" smtClean="0">
              <a:latin typeface="Calibri" pitchFamily="34" charset="0"/>
            </a:endParaRPr>
          </a:p>
          <a:p>
            <a:pPr algn="ctr" eaLnBrk="0" hangingPunct="0">
              <a:buNone/>
            </a:pPr>
            <a:endParaRPr lang="en-US" sz="1800" dirty="0" smtClean="0">
              <a:latin typeface="Calibri" pitchFamily="34" charset="0"/>
            </a:endParaRPr>
          </a:p>
          <a:p>
            <a:pPr algn="ctr" eaLnBrk="0" hangingPunct="0">
              <a:buNone/>
            </a:pPr>
            <a:r>
              <a:rPr lang="en-US" dirty="0" smtClean="0">
                <a:latin typeface="Calibri" pitchFamily="34" charset="0"/>
              </a:rPr>
              <a:t>Find on </a:t>
            </a:r>
            <a:r>
              <a:rPr lang="en-US" dirty="0" err="1" smtClean="0">
                <a:latin typeface="Calibri" pitchFamily="34" charset="0"/>
              </a:rPr>
              <a:t>Facebook</a:t>
            </a:r>
            <a:endParaRPr lang="en-US" dirty="0" smtClean="0">
              <a:latin typeface="Calibri" pitchFamily="34" charset="0"/>
            </a:endParaRPr>
          </a:p>
          <a:p>
            <a:pPr algn="ctr" eaLnBrk="0" hangingPunct="0">
              <a:buNone/>
            </a:pPr>
            <a:r>
              <a:rPr lang="en-US" dirty="0" smtClean="0">
                <a:latin typeface="Calibri" pitchFamily="34" charset="0"/>
              </a:rPr>
              <a:t>       The SCAN Foundation</a:t>
            </a:r>
          </a:p>
          <a:p>
            <a:pPr algn="ctr"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C:\Users\Laurel\AppData\Local\Temp\Olmstead logo 3203536_md.jpg"/>
          <p:cNvPicPr>
            <a:picLocks noChangeAspect="1" noChangeArrowheads="1"/>
          </p:cNvPicPr>
          <p:nvPr/>
        </p:nvPicPr>
        <p:blipFill>
          <a:blip r:embed="rId5" cstate="print"/>
          <a:srcRect r="76000"/>
          <a:stretch>
            <a:fillRect/>
          </a:stretch>
        </p:blipFill>
        <p:spPr bwMode="auto">
          <a:xfrm>
            <a:off x="304800" y="228600"/>
            <a:ext cx="914400" cy="1054100"/>
          </a:xfrm>
          <a:prstGeom prst="rect">
            <a:avLst/>
          </a:prstGeom>
          <a:noFill/>
        </p:spPr>
      </p:pic>
      <p:pic>
        <p:nvPicPr>
          <p:cNvPr id="7" name="Picture 7" descr="Twitter_logo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600200" y="2971800"/>
            <a:ext cx="914400" cy="895350"/>
          </a:xfrm>
          <a:prstGeom prst="rect">
            <a:avLst/>
          </a:prstGeom>
          <a:noFill/>
        </p:spPr>
      </p:pic>
      <p:pic>
        <p:nvPicPr>
          <p:cNvPr id="8" name="Picture 8" descr="facebook_logo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600200" y="4572000"/>
            <a:ext cx="914400" cy="914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4400" dirty="0" smtClean="0"/>
              <a:t>Questions? </a:t>
            </a:r>
            <a:endParaRPr lang="en-US" sz="4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C:\Users\Laurel\AppData\Local\Temp\Olmstead logo 3203536_md.jpg"/>
          <p:cNvPicPr>
            <a:picLocks noChangeAspect="1" noChangeArrowheads="1"/>
          </p:cNvPicPr>
          <p:nvPr/>
        </p:nvPicPr>
        <p:blipFill>
          <a:blip r:embed="rId4" cstate="print"/>
          <a:srcRect r="76000"/>
          <a:stretch>
            <a:fillRect/>
          </a:stretch>
        </p:blipFill>
        <p:spPr bwMode="auto">
          <a:xfrm>
            <a:off x="304800" y="228600"/>
            <a:ext cx="914400" cy="1054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676400" y="274638"/>
            <a:ext cx="70104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165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b="1" dirty="0" smtClean="0"/>
              <a:t>Presenters </a:t>
            </a:r>
            <a:endParaRPr lang="en-US" sz="1050" b="1" dirty="0" smtClean="0"/>
          </a:p>
          <a:p>
            <a:pPr algn="ctr">
              <a:buNone/>
            </a:pPr>
            <a:endParaRPr lang="en-US" sz="1050" u="sng" dirty="0" smtClean="0"/>
          </a:p>
          <a:p>
            <a:pPr algn="ctr">
              <a:buNone/>
            </a:pPr>
            <a:r>
              <a:rPr lang="en-US" sz="3600" u="sng" dirty="0" smtClean="0"/>
              <a:t>Henry Claypool</a:t>
            </a:r>
            <a:r>
              <a:rPr lang="en-US" sz="3600" dirty="0" smtClean="0"/>
              <a:t>, Director of Office of Disability, United States Department of Health and Human Services</a:t>
            </a:r>
          </a:p>
          <a:p>
            <a:pPr algn="ctr">
              <a:buNone/>
            </a:pPr>
            <a:r>
              <a:rPr lang="en-US" sz="3600" u="sng" dirty="0" smtClean="0"/>
              <a:t>Dr. Leslie Hendrickson</a:t>
            </a:r>
            <a:r>
              <a:rPr lang="en-US" sz="3600" dirty="0" smtClean="0"/>
              <a:t>, Principal, Hendrickson Development</a:t>
            </a:r>
          </a:p>
          <a:p>
            <a:pPr algn="ctr">
              <a:buNone/>
            </a:pPr>
            <a:r>
              <a:rPr lang="en-US" sz="3600" u="sng" dirty="0" smtClean="0"/>
              <a:t>Sarah </a:t>
            </a:r>
            <a:r>
              <a:rPr lang="en-US" sz="3600" u="sng" dirty="0" err="1" smtClean="0"/>
              <a:t>Steenhausen</a:t>
            </a:r>
            <a:r>
              <a:rPr lang="en-US" sz="3600" dirty="0" smtClean="0"/>
              <a:t>, M.S., Senior Policy Advisor, The SCAN Foundation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C:\Users\Laurel\AppData\Local\Temp\Olmstead logo 3203536_md.jpg"/>
          <p:cNvPicPr>
            <a:picLocks noChangeAspect="1" noChangeArrowheads="1"/>
          </p:cNvPicPr>
          <p:nvPr/>
        </p:nvPicPr>
        <p:blipFill>
          <a:blip r:embed="rId4" cstate="print"/>
          <a:srcRect r="76000"/>
          <a:stretch>
            <a:fillRect/>
          </a:stretch>
        </p:blipFill>
        <p:spPr bwMode="auto">
          <a:xfrm>
            <a:off x="304800" y="228600"/>
            <a:ext cx="914400" cy="1054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685800" y="12954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This Training will be posted on our website, </a:t>
            </a:r>
            <a:r>
              <a:rPr lang="en-US" dirty="0" smtClean="0">
                <a:hlinkClick r:id="rId3"/>
              </a:rPr>
              <a:t>www.californiansforolmstead.org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You can join the Coalition at the site to receive updates and join our monthly teleconference.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Follow us on </a:t>
            </a:r>
            <a:r>
              <a:rPr lang="en-US" dirty="0" err="1" smtClean="0"/>
              <a:t>Facebook</a:t>
            </a:r>
            <a:r>
              <a:rPr lang="en-US" dirty="0" smtClean="0"/>
              <a:t>! Californians for Olmstead.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C:\Users\Laurel\AppData\Local\Temp\Olmstead logo 3203536_md.jpg"/>
          <p:cNvPicPr>
            <a:picLocks noChangeAspect="1" noChangeArrowheads="1"/>
          </p:cNvPicPr>
          <p:nvPr/>
        </p:nvPicPr>
        <p:blipFill>
          <a:blip r:embed="rId5" cstate="print"/>
          <a:srcRect r="76000"/>
          <a:stretch>
            <a:fillRect/>
          </a:stretch>
        </p:blipFill>
        <p:spPr bwMode="auto">
          <a:xfrm>
            <a:off x="304800" y="228600"/>
            <a:ext cx="914400" cy="1054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524000"/>
            <a:ext cx="7772400" cy="289559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300" dirty="0" smtClean="0"/>
              <a:t>Moderator:</a:t>
            </a:r>
            <a:br>
              <a:rPr lang="en-US" sz="3300" dirty="0" smtClean="0"/>
            </a:br>
            <a:r>
              <a:rPr lang="en-US" sz="3300" dirty="0" smtClean="0"/>
              <a:t>Allan Friedman, Technologies Manager, CFILC</a:t>
            </a:r>
            <a:br>
              <a:rPr lang="en-US" sz="3300" dirty="0" smtClean="0"/>
            </a:br>
            <a:r>
              <a:rPr lang="en-US" sz="3300" dirty="0" smtClean="0"/>
              <a:t/>
            </a:r>
            <a:br>
              <a:rPr lang="en-US" sz="3300" dirty="0" smtClean="0"/>
            </a:br>
            <a:r>
              <a:rPr lang="en-US" sz="3300" dirty="0" smtClean="0"/>
              <a:t>Captioning:</a:t>
            </a:r>
            <a:br>
              <a:rPr lang="en-US" sz="3300" dirty="0" smtClean="0"/>
            </a:br>
            <a:r>
              <a:rPr lang="en-US" sz="3300" dirty="0" smtClean="0"/>
              <a:t>Rhett Simmons,</a:t>
            </a:r>
            <a:br>
              <a:rPr lang="en-US" sz="3300" dirty="0" smtClean="0"/>
            </a:br>
            <a:r>
              <a:rPr lang="en-US" sz="3300" dirty="0" smtClean="0"/>
              <a:t>West Coast Captioning</a:t>
            </a:r>
            <a:br>
              <a:rPr lang="en-US" sz="3300" dirty="0" smtClean="0"/>
            </a:br>
            <a:r>
              <a:rPr lang="en-US" sz="3300" dirty="0" smtClean="0"/>
              <a:t/>
            </a:r>
            <a:br>
              <a:rPr lang="en-US" sz="3300" dirty="0" smtClean="0"/>
            </a:br>
            <a:r>
              <a:rPr lang="en-US" sz="3300" dirty="0" smtClean="0"/>
              <a:t>Host:</a:t>
            </a:r>
            <a:br>
              <a:rPr lang="en-US" sz="3300" dirty="0" smtClean="0"/>
            </a:br>
            <a:r>
              <a:rPr lang="en-US" sz="3300" dirty="0" smtClean="0"/>
              <a:t>Laurel Mildred, MSW</a:t>
            </a:r>
            <a:br>
              <a:rPr lang="en-US" sz="3300" dirty="0" smtClean="0"/>
            </a:br>
            <a:r>
              <a:rPr lang="en-US" sz="3300" dirty="0" smtClean="0"/>
              <a:t>Olmstead Advocacy Director, CFILC</a:t>
            </a:r>
            <a:br>
              <a:rPr lang="en-US" sz="3300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C:\Users\Laurel\AppData\Local\Temp\Olmstead logo 3203536_md.jpg"/>
          <p:cNvPicPr>
            <a:picLocks noChangeAspect="1" noChangeArrowheads="1"/>
          </p:cNvPicPr>
          <p:nvPr/>
        </p:nvPicPr>
        <p:blipFill>
          <a:blip r:embed="rId4" cstate="print"/>
          <a:srcRect r="76000"/>
          <a:stretch>
            <a:fillRect/>
          </a:stretch>
        </p:blipFill>
        <p:spPr bwMode="auto">
          <a:xfrm>
            <a:off x="304800" y="228600"/>
            <a:ext cx="914400" cy="1054100"/>
          </a:xfrm>
          <a:prstGeom prst="rect">
            <a:avLst/>
          </a:prstGeom>
          <a:noFill/>
        </p:spPr>
      </p:pic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371600" y="5486400"/>
            <a:ext cx="6400800" cy="152400"/>
          </a:xfrm>
        </p:spPr>
        <p:txBody>
          <a:bodyPr>
            <a:normAutofit fontScale="25000" lnSpcReduction="20000"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676400" y="274638"/>
            <a:ext cx="70104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What We’ll Cover Today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609600" y="1143000"/>
            <a:ext cx="8229600" cy="4678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050" dirty="0" smtClean="0"/>
              <a:t> </a:t>
            </a:r>
          </a:p>
          <a:p>
            <a:pPr>
              <a:buNone/>
            </a:pPr>
            <a:endParaRPr lang="en-US" sz="1050" dirty="0" smtClean="0"/>
          </a:p>
          <a:p>
            <a:r>
              <a:rPr lang="en-US" dirty="0" smtClean="0"/>
              <a:t>      Introduction</a:t>
            </a:r>
          </a:p>
          <a:p>
            <a:pPr marL="857250" indent="-857250"/>
            <a:r>
              <a:rPr lang="en-US" dirty="0" smtClean="0"/>
              <a:t>Part I - Federal View of Key Innovations of the Affordable Care Act</a:t>
            </a:r>
          </a:p>
          <a:p>
            <a:pPr marL="857250" indent="-857250"/>
            <a:r>
              <a:rPr lang="en-US" dirty="0" smtClean="0"/>
              <a:t>Part II – Provisions of the Act That Promote Long-term Services and Supports</a:t>
            </a:r>
          </a:p>
          <a:p>
            <a:pPr marL="857250" indent="-857250"/>
            <a:r>
              <a:rPr lang="en-US" dirty="0" smtClean="0"/>
              <a:t>Part III – Expanding on LTSS Provisions &amp;  Update on Progress in California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C:\Users\Laurel\AppData\Local\Temp\Olmstead logo 3203536_md.jpg"/>
          <p:cNvPicPr>
            <a:picLocks noChangeAspect="1" noChangeArrowheads="1"/>
          </p:cNvPicPr>
          <p:nvPr/>
        </p:nvPicPr>
        <p:blipFill>
          <a:blip r:embed="rId4" cstate="print"/>
          <a:srcRect r="76000"/>
          <a:stretch>
            <a:fillRect/>
          </a:stretch>
        </p:blipFill>
        <p:spPr bwMode="auto">
          <a:xfrm>
            <a:off x="304800" y="228600"/>
            <a:ext cx="914400" cy="1054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 marL="857250" indent="-857250" algn="ctr">
              <a:buNone/>
            </a:pPr>
            <a:r>
              <a:rPr lang="en-US" sz="4000" dirty="0" smtClean="0"/>
              <a:t>Introduction</a:t>
            </a:r>
          </a:p>
          <a:p>
            <a:pPr marL="857250" indent="-857250" algn="ctr">
              <a:buNone/>
            </a:pPr>
            <a:endParaRPr lang="en-US" sz="4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C:\Users\Laurel\AppData\Local\Temp\Olmstead logo 3203536_md.jpg"/>
          <p:cNvPicPr>
            <a:picLocks noChangeAspect="1" noChangeArrowheads="1"/>
          </p:cNvPicPr>
          <p:nvPr/>
        </p:nvPicPr>
        <p:blipFill>
          <a:blip r:embed="rId4" cstate="print"/>
          <a:srcRect r="76000"/>
          <a:stretch>
            <a:fillRect/>
          </a:stretch>
        </p:blipFill>
        <p:spPr bwMode="auto">
          <a:xfrm>
            <a:off x="304800" y="228600"/>
            <a:ext cx="914400" cy="1054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5"/>
          <p:cNvSpPr>
            <a:spLocks noGrp="1"/>
          </p:cNvSpPr>
          <p:nvPr>
            <p:ph type="title"/>
          </p:nvPr>
        </p:nvSpPr>
        <p:spPr>
          <a:xfrm>
            <a:off x="1676400" y="274638"/>
            <a:ext cx="70104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304800" y="1371600"/>
            <a:ext cx="8229600" cy="46783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</a:t>
            </a:r>
          </a:p>
          <a:p>
            <a:pPr marL="857250" indent="-857250" algn="ctr">
              <a:buNone/>
              <a:defRPr/>
            </a:pPr>
            <a:r>
              <a:rPr lang="en-US" sz="4000" dirty="0" smtClean="0"/>
              <a:t>Part I. Federal View of Key Innovations of the Affordable Care Act</a:t>
            </a:r>
          </a:p>
        </p:txBody>
      </p:sp>
      <p:pic>
        <p:nvPicPr>
          <p:cNvPr id="1126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3" descr="C:\Users\Laurel\AppData\Local\Temp\Olmstead logo 3203536_md.jpg"/>
          <p:cNvPicPr>
            <a:picLocks noChangeAspect="1" noChangeArrowheads="1"/>
          </p:cNvPicPr>
          <p:nvPr/>
        </p:nvPicPr>
        <p:blipFill>
          <a:blip r:embed="rId4" cstate="print"/>
          <a:srcRect r="75999"/>
          <a:stretch>
            <a:fillRect/>
          </a:stretch>
        </p:blipFill>
        <p:spPr bwMode="auto">
          <a:xfrm>
            <a:off x="304800" y="228600"/>
            <a:ext cx="9144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3892</TotalTime>
  <Words>2016</Words>
  <Application>Microsoft Office PowerPoint</Application>
  <PresentationFormat>On-screen Show (4:3)</PresentationFormat>
  <Paragraphs>359</Paragraphs>
  <Slides>50</Slides>
  <Notes>50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1" baseType="lpstr">
      <vt:lpstr>Office Theme</vt:lpstr>
      <vt:lpstr>PRESENTS  The Game Changing Strategy June 23, 2011  The Third of our 2011 Olmstead Training Series</vt:lpstr>
      <vt:lpstr>  Building an Effective System of Long-term Services and Supports Through Implementation of the Federal Affordable Care Act    </vt:lpstr>
      <vt:lpstr>Brought to you by The California Foundation for Independent Living Centers, Inc.</vt:lpstr>
      <vt:lpstr>   Thursday, June 23, 2011 2:00 – 3:30 p.m. PST  </vt:lpstr>
      <vt:lpstr> </vt:lpstr>
      <vt:lpstr>    Moderator: Allan Friedman, Technologies Manager, CFILC  Captioning: Rhett Simmons, West Coast Captioning  Host: Laurel Mildred, MSW Olmstead Advocacy Director, CFILC  </vt:lpstr>
      <vt:lpstr>What We’ll Cover Today</vt:lpstr>
      <vt:lpstr> </vt:lpstr>
      <vt:lpstr> </vt:lpstr>
      <vt:lpstr>Henry Claypool</vt:lpstr>
      <vt:lpstr> The Pre-Existing Condition Insurance Program  </vt:lpstr>
      <vt:lpstr> </vt:lpstr>
      <vt:lpstr> </vt:lpstr>
      <vt:lpstr>       Medicaid Expansion </vt:lpstr>
      <vt:lpstr> State Health Insurance Exchange</vt:lpstr>
      <vt:lpstr>   Office of Dual Eligibility </vt:lpstr>
      <vt:lpstr>Center for Innovations  </vt:lpstr>
      <vt:lpstr> </vt:lpstr>
      <vt:lpstr>Les Hendrickson</vt:lpstr>
      <vt:lpstr>Classic State-level Components of  Effective Long-term Living Programs </vt:lpstr>
      <vt:lpstr>Managed Care is Coming </vt:lpstr>
      <vt:lpstr>What is the Affordable Care Act? </vt:lpstr>
      <vt:lpstr>Some Changes  Would Have Occurred in the Normal Course of Business  </vt:lpstr>
      <vt:lpstr>Expansion of Medicaid eligibility to  138% of Federal Poverty Level </vt:lpstr>
      <vt:lpstr>Contains Extraordinary Expansion of Health Insurance for the Uninsured </vt:lpstr>
      <vt:lpstr>ACA Has Mixed Impact on Long-term Living, Has Some Innovative Ideas </vt:lpstr>
      <vt:lpstr>Mixed Impact on Long-term Living, with Some Innovative Ideas, (cont.) </vt:lpstr>
      <vt:lpstr>Mixed Impact on Long-term Living, Does Not Address Significant Issues </vt:lpstr>
      <vt:lpstr>Diversion, Transition and Care Management  </vt:lpstr>
      <vt:lpstr> </vt:lpstr>
      <vt:lpstr> </vt:lpstr>
      <vt:lpstr>Sarah Steenhausen</vt:lpstr>
      <vt:lpstr>What We’ve Heard Today </vt:lpstr>
      <vt:lpstr>LTSS Opportunities in the ACA: CLASS </vt:lpstr>
      <vt:lpstr>CLASS:  How it Will Work </vt:lpstr>
      <vt:lpstr>CLASS: What it Represents </vt:lpstr>
      <vt:lpstr>CLASS: Keys to Success </vt:lpstr>
      <vt:lpstr>LTSS Opportunities in the ACA: Expanding Access to HCBS </vt:lpstr>
      <vt:lpstr>LTSS Opportunities in the ACA: Expanding Access to HCBS </vt:lpstr>
      <vt:lpstr>LTSS Opportunities in the ACA: Expanding Access to HCBS </vt:lpstr>
      <vt:lpstr>LTSS Opportunities in the ACA: Expanding Access to HCBS </vt:lpstr>
      <vt:lpstr>Related Opportunities: California’s “Dual Eligible Pilot Projects” </vt:lpstr>
      <vt:lpstr>Related Opportunities: California’s “Dual Eligible Pilot Projects” </vt:lpstr>
      <vt:lpstr>ACA Progress on LTSS @ Year 1  </vt:lpstr>
      <vt:lpstr>ACA Progress on LTSS @ Year 1 </vt:lpstr>
      <vt:lpstr>Threats to the ACA </vt:lpstr>
      <vt:lpstr>In Conclusion… </vt:lpstr>
      <vt:lpstr>To Receive the Latest Updates </vt:lpstr>
      <vt:lpstr> </vt:lpstr>
      <vt:lpstr> 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Laurel</dc:creator>
  <cp:lastModifiedBy>Leslie Hendrickson</cp:lastModifiedBy>
  <cp:revision>375</cp:revision>
  <dcterms:created xsi:type="dcterms:W3CDTF">2011-04-16T15:45:02Z</dcterms:created>
  <dcterms:modified xsi:type="dcterms:W3CDTF">2011-06-27T22:56:08Z</dcterms:modified>
</cp:coreProperties>
</file>